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3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81"/>
  </p:notesMasterIdLst>
  <p:sldIdLst>
    <p:sldId id="325" r:id="rId5"/>
    <p:sldId id="470" r:id="rId6"/>
    <p:sldId id="471" r:id="rId7"/>
    <p:sldId id="327" r:id="rId8"/>
    <p:sldId id="335" r:id="rId9"/>
    <p:sldId id="329" r:id="rId10"/>
    <p:sldId id="331" r:id="rId11"/>
    <p:sldId id="337" r:id="rId12"/>
    <p:sldId id="332" r:id="rId13"/>
    <p:sldId id="333" r:id="rId14"/>
    <p:sldId id="334" r:id="rId15"/>
    <p:sldId id="341" r:id="rId16"/>
    <p:sldId id="310" r:id="rId17"/>
    <p:sldId id="316" r:id="rId18"/>
    <p:sldId id="317" r:id="rId19"/>
    <p:sldId id="318" r:id="rId20"/>
    <p:sldId id="319" r:id="rId21"/>
    <p:sldId id="322" r:id="rId22"/>
    <p:sldId id="321" r:id="rId23"/>
    <p:sldId id="323" r:id="rId24"/>
    <p:sldId id="383" r:id="rId25"/>
    <p:sldId id="384" r:id="rId26"/>
    <p:sldId id="267" r:id="rId27"/>
    <p:sldId id="293" r:id="rId28"/>
    <p:sldId id="277" r:id="rId29"/>
    <p:sldId id="279" r:id="rId30"/>
    <p:sldId id="290" r:id="rId31"/>
    <p:sldId id="280" r:id="rId32"/>
    <p:sldId id="284" r:id="rId33"/>
    <p:sldId id="283" r:id="rId34"/>
    <p:sldId id="294" r:id="rId35"/>
    <p:sldId id="295" r:id="rId36"/>
    <p:sldId id="298" r:id="rId37"/>
    <p:sldId id="300" r:id="rId38"/>
    <p:sldId id="302" r:id="rId39"/>
    <p:sldId id="303" r:id="rId40"/>
    <p:sldId id="304" r:id="rId41"/>
    <p:sldId id="305" r:id="rId42"/>
    <p:sldId id="315" r:id="rId43"/>
    <p:sldId id="292" r:id="rId44"/>
    <p:sldId id="306" r:id="rId45"/>
    <p:sldId id="338" r:id="rId46"/>
    <p:sldId id="339" r:id="rId47"/>
    <p:sldId id="340" r:id="rId48"/>
    <p:sldId id="328" r:id="rId49"/>
    <p:sldId id="309" r:id="rId50"/>
    <p:sldId id="311" r:id="rId51"/>
    <p:sldId id="312" r:id="rId52"/>
    <p:sldId id="313" r:id="rId53"/>
    <p:sldId id="314" r:id="rId54"/>
    <p:sldId id="385" r:id="rId55"/>
    <p:sldId id="342" r:id="rId56"/>
    <p:sldId id="330" r:id="rId57"/>
    <p:sldId id="343" r:id="rId58"/>
    <p:sldId id="344" r:id="rId59"/>
    <p:sldId id="345" r:id="rId60"/>
    <p:sldId id="477" r:id="rId61"/>
    <p:sldId id="347" r:id="rId62"/>
    <p:sldId id="348" r:id="rId63"/>
    <p:sldId id="476" r:id="rId64"/>
    <p:sldId id="349" r:id="rId65"/>
    <p:sldId id="473" r:id="rId66"/>
    <p:sldId id="474" r:id="rId67"/>
    <p:sldId id="472" r:id="rId68"/>
    <p:sldId id="475" r:id="rId69"/>
    <p:sldId id="350" r:id="rId70"/>
    <p:sldId id="299" r:id="rId71"/>
    <p:sldId id="351" r:id="rId72"/>
    <p:sldId id="352" r:id="rId73"/>
    <p:sldId id="478" r:id="rId74"/>
    <p:sldId id="320" r:id="rId75"/>
    <p:sldId id="479" r:id="rId76"/>
    <p:sldId id="362" r:id="rId77"/>
    <p:sldId id="363" r:id="rId78"/>
    <p:sldId id="366" r:id="rId79"/>
    <p:sldId id="353" r:id="rId80"/>
    <p:sldId id="354" r:id="rId81"/>
    <p:sldId id="308" r:id="rId82"/>
    <p:sldId id="355" r:id="rId83"/>
    <p:sldId id="356" r:id="rId84"/>
    <p:sldId id="357" r:id="rId85"/>
    <p:sldId id="358" r:id="rId86"/>
    <p:sldId id="359" r:id="rId87"/>
    <p:sldId id="360" r:id="rId88"/>
    <p:sldId id="367" r:id="rId89"/>
    <p:sldId id="368" r:id="rId90"/>
    <p:sldId id="369" r:id="rId91"/>
    <p:sldId id="370" r:id="rId92"/>
    <p:sldId id="382" r:id="rId93"/>
    <p:sldId id="378" r:id="rId94"/>
    <p:sldId id="379" r:id="rId95"/>
    <p:sldId id="380" r:id="rId96"/>
    <p:sldId id="381" r:id="rId97"/>
    <p:sldId id="480" r:id="rId98"/>
    <p:sldId id="453" r:id="rId99"/>
    <p:sldId id="458" r:id="rId100"/>
    <p:sldId id="409" r:id="rId101"/>
    <p:sldId id="455" r:id="rId102"/>
    <p:sldId id="457" r:id="rId103"/>
    <p:sldId id="402" r:id="rId104"/>
    <p:sldId id="459" r:id="rId105"/>
    <p:sldId id="270" r:id="rId106"/>
    <p:sldId id="454" r:id="rId107"/>
    <p:sldId id="460" r:id="rId108"/>
    <p:sldId id="413" r:id="rId109"/>
    <p:sldId id="387" r:id="rId110"/>
    <p:sldId id="258" r:id="rId111"/>
    <p:sldId id="259" r:id="rId112"/>
    <p:sldId id="271" r:id="rId113"/>
    <p:sldId id="272" r:id="rId114"/>
    <p:sldId id="257" r:id="rId115"/>
    <p:sldId id="261" r:id="rId116"/>
    <p:sldId id="260" r:id="rId117"/>
    <p:sldId id="265" r:id="rId118"/>
    <p:sldId id="264" r:id="rId119"/>
    <p:sldId id="262" r:id="rId120"/>
    <p:sldId id="266" r:id="rId121"/>
    <p:sldId id="274" r:id="rId122"/>
    <p:sldId id="268" r:id="rId123"/>
    <p:sldId id="275" r:id="rId124"/>
    <p:sldId id="388" r:id="rId125"/>
    <p:sldId id="269" r:id="rId126"/>
    <p:sldId id="386" r:id="rId127"/>
    <p:sldId id="276" r:id="rId128"/>
    <p:sldId id="389" r:id="rId129"/>
    <p:sldId id="390" r:id="rId130"/>
    <p:sldId id="481" r:id="rId131"/>
    <p:sldId id="463" r:id="rId132"/>
    <p:sldId id="391" r:id="rId133"/>
    <p:sldId id="407" r:id="rId134"/>
    <p:sldId id="408" r:id="rId135"/>
    <p:sldId id="450" r:id="rId136"/>
    <p:sldId id="461" r:id="rId137"/>
    <p:sldId id="466" r:id="rId138"/>
    <p:sldId id="452" r:id="rId139"/>
    <p:sldId id="414" r:id="rId140"/>
    <p:sldId id="415" r:id="rId141"/>
    <p:sldId id="416" r:id="rId142"/>
    <p:sldId id="418" r:id="rId143"/>
    <p:sldId id="419" r:id="rId144"/>
    <p:sldId id="417" r:id="rId145"/>
    <p:sldId id="420" r:id="rId146"/>
    <p:sldId id="421" r:id="rId147"/>
    <p:sldId id="423" r:id="rId148"/>
    <p:sldId id="424" r:id="rId149"/>
    <p:sldId id="425" r:id="rId150"/>
    <p:sldId id="426" r:id="rId151"/>
    <p:sldId id="273" r:id="rId152"/>
    <p:sldId id="427" r:id="rId153"/>
    <p:sldId id="428" r:id="rId154"/>
    <p:sldId id="429" r:id="rId155"/>
    <p:sldId id="430" r:id="rId156"/>
    <p:sldId id="431" r:id="rId157"/>
    <p:sldId id="432" r:id="rId158"/>
    <p:sldId id="433" r:id="rId159"/>
    <p:sldId id="434" r:id="rId160"/>
    <p:sldId id="437" r:id="rId161"/>
    <p:sldId id="438" r:id="rId162"/>
    <p:sldId id="443" r:id="rId163"/>
    <p:sldId id="445" r:id="rId164"/>
    <p:sldId id="442" r:id="rId165"/>
    <p:sldId id="446" r:id="rId166"/>
    <p:sldId id="449" r:id="rId167"/>
    <p:sldId id="469" r:id="rId168"/>
    <p:sldId id="483" r:id="rId169"/>
    <p:sldId id="482" r:id="rId170"/>
    <p:sldId id="451" r:id="rId171"/>
    <p:sldId id="435" r:id="rId172"/>
    <p:sldId id="436" r:id="rId173"/>
    <p:sldId id="456" r:id="rId174"/>
    <p:sldId id="467" r:id="rId175"/>
    <p:sldId id="462" r:id="rId176"/>
    <p:sldId id="468" r:id="rId177"/>
    <p:sldId id="464" r:id="rId178"/>
    <p:sldId id="465" r:id="rId179"/>
    <p:sldId id="484" r:id="rId1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CA24621-C7B7-46E1-9778-A92B61372D57}">
          <p14:sldIdLst>
            <p14:sldId id="325"/>
            <p14:sldId id="470"/>
          </p14:sldIdLst>
        </p14:section>
        <p14:section name="uvod" id="{4646D147-8CA8-46D7-A6F9-683857E32BDD}">
          <p14:sldIdLst>
            <p14:sldId id="471"/>
            <p14:sldId id="327"/>
            <p14:sldId id="335"/>
            <p14:sldId id="329"/>
            <p14:sldId id="331"/>
            <p14:sldId id="337"/>
            <p14:sldId id="332"/>
            <p14:sldId id="333"/>
            <p14:sldId id="334"/>
            <p14:sldId id="341"/>
            <p14:sldId id="310"/>
            <p14:sldId id="316"/>
            <p14:sldId id="317"/>
            <p14:sldId id="318"/>
            <p14:sldId id="319"/>
            <p14:sldId id="322"/>
            <p14:sldId id="321"/>
            <p14:sldId id="323"/>
          </p14:sldIdLst>
        </p14:section>
        <p14:section name="HTML, CSS" id="{332FDFE4-07A3-48CB-A341-7205041E87FA}">
          <p14:sldIdLst>
            <p14:sldId id="383"/>
            <p14:sldId id="384"/>
            <p14:sldId id="267"/>
            <p14:sldId id="293"/>
            <p14:sldId id="277"/>
            <p14:sldId id="279"/>
            <p14:sldId id="290"/>
            <p14:sldId id="280"/>
            <p14:sldId id="284"/>
            <p14:sldId id="283"/>
            <p14:sldId id="294"/>
            <p14:sldId id="295"/>
            <p14:sldId id="298"/>
            <p14:sldId id="300"/>
            <p14:sldId id="302"/>
            <p14:sldId id="303"/>
            <p14:sldId id="304"/>
            <p14:sldId id="305"/>
            <p14:sldId id="315"/>
            <p14:sldId id="292"/>
            <p14:sldId id="306"/>
            <p14:sldId id="338"/>
            <p14:sldId id="339"/>
            <p14:sldId id="340"/>
            <p14:sldId id="328"/>
            <p14:sldId id="309"/>
            <p14:sldId id="311"/>
            <p14:sldId id="312"/>
            <p14:sldId id="313"/>
            <p14:sldId id="314"/>
          </p14:sldIdLst>
        </p14:section>
        <p14:section name="Javascript" id="{289D63A5-367B-4E1F-A9CC-C01961641235}">
          <p14:sldIdLst>
            <p14:sldId id="385"/>
            <p14:sldId id="342"/>
            <p14:sldId id="330"/>
            <p14:sldId id="343"/>
            <p14:sldId id="344"/>
            <p14:sldId id="345"/>
            <p14:sldId id="477"/>
            <p14:sldId id="347"/>
            <p14:sldId id="348"/>
            <p14:sldId id="476"/>
            <p14:sldId id="349"/>
            <p14:sldId id="473"/>
            <p14:sldId id="474"/>
            <p14:sldId id="472"/>
            <p14:sldId id="475"/>
            <p14:sldId id="350"/>
            <p14:sldId id="299"/>
            <p14:sldId id="351"/>
            <p14:sldId id="352"/>
            <p14:sldId id="478"/>
            <p14:sldId id="320"/>
            <p14:sldId id="479"/>
            <p14:sldId id="362"/>
            <p14:sldId id="363"/>
            <p14:sldId id="366"/>
            <p14:sldId id="353"/>
            <p14:sldId id="354"/>
            <p14:sldId id="308"/>
            <p14:sldId id="355"/>
            <p14:sldId id="356"/>
            <p14:sldId id="357"/>
            <p14:sldId id="358"/>
            <p14:sldId id="359"/>
            <p14:sldId id="360"/>
            <p14:sldId id="367"/>
            <p14:sldId id="368"/>
            <p14:sldId id="369"/>
            <p14:sldId id="370"/>
          </p14:sldIdLst>
        </p14:section>
        <p14:section name="Typescript" id="{D6C30944-1172-43D0-BF6D-5D208014468F}">
          <p14:sldIdLst>
            <p14:sldId id="382"/>
            <p14:sldId id="378"/>
            <p14:sldId id="379"/>
            <p14:sldId id="380"/>
            <p14:sldId id="381"/>
          </p14:sldIdLst>
        </p14:section>
        <p14:section name="Klijent-server komunikacija" id="{BC38E21B-FC53-40A9-BED8-86A10A5A5EC9}">
          <p14:sldIdLst>
            <p14:sldId id="480"/>
            <p14:sldId id="453"/>
            <p14:sldId id="458"/>
            <p14:sldId id="409"/>
            <p14:sldId id="455"/>
            <p14:sldId id="457"/>
            <p14:sldId id="402"/>
            <p14:sldId id="459"/>
            <p14:sldId id="270"/>
            <p14:sldId id="454"/>
            <p14:sldId id="460"/>
            <p14:sldId id="413"/>
          </p14:sldIdLst>
        </p14:section>
        <p14:section name="XML" id="{94F67E16-EC0F-456A-A5AE-E6B51F1EEB79}">
          <p14:sldIdLst>
            <p14:sldId id="387"/>
            <p14:sldId id="258"/>
            <p14:sldId id="259"/>
            <p14:sldId id="271"/>
            <p14:sldId id="272"/>
            <p14:sldId id="257"/>
            <p14:sldId id="261"/>
            <p14:sldId id="260"/>
            <p14:sldId id="265"/>
            <p14:sldId id="264"/>
            <p14:sldId id="262"/>
            <p14:sldId id="266"/>
            <p14:sldId id="274"/>
            <p14:sldId id="268"/>
            <p14:sldId id="275"/>
          </p14:sldIdLst>
        </p14:section>
        <p14:section name="JSON" id="{DBF059B0-F876-4840-937B-4EFC39B64EEC}">
          <p14:sldIdLst>
            <p14:sldId id="388"/>
            <p14:sldId id="269"/>
            <p14:sldId id="386"/>
            <p14:sldId id="276"/>
          </p14:sldIdLst>
        </p14:section>
        <p14:section name="Server" id="{6C1400B9-C841-400B-ABCE-495A63F4733C}">
          <p14:sldIdLst>
            <p14:sldId id="389"/>
            <p14:sldId id="390"/>
            <p14:sldId id="481"/>
            <p14:sldId id="463"/>
            <p14:sldId id="391"/>
            <p14:sldId id="407"/>
            <p14:sldId id="408"/>
            <p14:sldId id="450"/>
            <p14:sldId id="461"/>
            <p14:sldId id="466"/>
            <p14:sldId id="452"/>
          </p14:sldIdLst>
        </p14:section>
        <p14:section name="Web servisi" id="{8AA44E43-3929-4A56-B7F3-770470344C1B}">
          <p14:sldIdLst>
            <p14:sldId id="414"/>
            <p14:sldId id="415"/>
            <p14:sldId id="416"/>
            <p14:sldId id="418"/>
            <p14:sldId id="419"/>
            <p14:sldId id="417"/>
            <p14:sldId id="420"/>
            <p14:sldId id="421"/>
            <p14:sldId id="423"/>
            <p14:sldId id="424"/>
            <p14:sldId id="425"/>
            <p14:sldId id="426"/>
            <p14:sldId id="273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</p14:sldIdLst>
        </p14:section>
        <p14:section name="Virtualizacija" id="{C402CB4A-16C5-4D9E-A277-0832BE464B36}">
          <p14:sldIdLst>
            <p14:sldId id="437"/>
            <p14:sldId id="438"/>
            <p14:sldId id="443"/>
            <p14:sldId id="445"/>
            <p14:sldId id="442"/>
            <p14:sldId id="446"/>
            <p14:sldId id="449"/>
            <p14:sldId id="469"/>
            <p14:sldId id="483"/>
            <p14:sldId id="482"/>
            <p14:sldId id="451"/>
          </p14:sldIdLst>
        </p14:section>
        <p14:section name="Jedonstranicne aplikacije" id="{48B9F6A4-2A53-4D8F-8B38-A5F8D0E09A87}">
          <p14:sldIdLst>
            <p14:sldId id="435"/>
            <p14:sldId id="436"/>
            <p14:sldId id="456"/>
            <p14:sldId id="467"/>
            <p14:sldId id="462"/>
            <p14:sldId id="468"/>
            <p14:sldId id="464"/>
            <p14:sldId id="465"/>
            <p14:sldId id="4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4" autoAdjust="0"/>
    <p:restoredTop sz="84204" autoAdjust="0"/>
  </p:normalViewPr>
  <p:slideViewPr>
    <p:cSldViewPr snapToGrid="0">
      <p:cViewPr varScale="1">
        <p:scale>
          <a:sx n="97" d="100"/>
          <a:sy n="97" d="100"/>
        </p:scale>
        <p:origin x="10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slide" Target="slides/slide150.xml"/><Relationship Id="rId159" Type="http://schemas.openxmlformats.org/officeDocument/2006/relationships/slide" Target="slides/slide155.xml"/><Relationship Id="rId175" Type="http://schemas.openxmlformats.org/officeDocument/2006/relationships/slide" Target="slides/slide171.xml"/><Relationship Id="rId170" Type="http://schemas.openxmlformats.org/officeDocument/2006/relationships/slide" Target="slides/slide166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slide" Target="slides/slide161.xml"/><Relationship Id="rId181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72" Type="http://schemas.openxmlformats.org/officeDocument/2006/relationships/slide" Target="slides/slide168.xml"/><Relationship Id="rId180" Type="http://schemas.openxmlformats.org/officeDocument/2006/relationships/slide" Target="slides/slide176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theme" Target="theme/theme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C325BD-9549-48DE-B767-673BB332B5E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E78575-E260-44D4-BB75-A6E766AEBCD1}">
      <dgm:prSet phldrT="[Text]"/>
      <dgm:spPr/>
      <dgm:t>
        <a:bodyPr/>
        <a:lstStyle/>
        <a:p>
          <a:r>
            <a:rPr lang="sr-Latn-CS" dirty="0"/>
            <a:t>body</a:t>
          </a:r>
          <a:endParaRPr lang="en-US" dirty="0"/>
        </a:p>
      </dgm:t>
    </dgm:pt>
    <dgm:pt modelId="{3B822996-21E6-410B-8954-2B1069D7B6FB}" type="parTrans" cxnId="{600DCDBE-DDEB-40EB-9231-E4BCE973F38D}">
      <dgm:prSet/>
      <dgm:spPr/>
      <dgm:t>
        <a:bodyPr/>
        <a:lstStyle/>
        <a:p>
          <a:endParaRPr lang="en-US"/>
        </a:p>
      </dgm:t>
    </dgm:pt>
    <dgm:pt modelId="{C7C13779-0EAF-4162-BBD9-14C4E6989FE3}" type="sibTrans" cxnId="{600DCDBE-DDEB-40EB-9231-E4BCE973F38D}">
      <dgm:prSet/>
      <dgm:spPr/>
      <dgm:t>
        <a:bodyPr/>
        <a:lstStyle/>
        <a:p>
          <a:endParaRPr lang="en-US"/>
        </a:p>
      </dgm:t>
    </dgm:pt>
    <dgm:pt modelId="{30D0069E-902A-457B-B0EE-4E258398C201}">
      <dgm:prSet phldrT="[Text]"/>
      <dgm:spPr>
        <a:solidFill>
          <a:srgbClr val="9ECB33"/>
        </a:solidFill>
      </dgm:spPr>
      <dgm:t>
        <a:bodyPr/>
        <a:lstStyle/>
        <a:p>
          <a:r>
            <a:rPr lang="sr-Latn-CS" dirty="0"/>
            <a:t>div</a:t>
          </a:r>
          <a:endParaRPr lang="en-US" dirty="0"/>
        </a:p>
      </dgm:t>
    </dgm:pt>
    <dgm:pt modelId="{CDB055FD-518D-4B41-88E9-E9027CB29279}" type="parTrans" cxnId="{AB3FA7BB-0618-41F2-B995-EBEAF7B89524}">
      <dgm:prSet/>
      <dgm:spPr/>
      <dgm:t>
        <a:bodyPr/>
        <a:lstStyle/>
        <a:p>
          <a:endParaRPr lang="en-US"/>
        </a:p>
      </dgm:t>
    </dgm:pt>
    <dgm:pt modelId="{59974760-3314-492B-8D0F-8D5892CEAC06}" type="sibTrans" cxnId="{AB3FA7BB-0618-41F2-B995-EBEAF7B89524}">
      <dgm:prSet/>
      <dgm:spPr/>
      <dgm:t>
        <a:bodyPr/>
        <a:lstStyle/>
        <a:p>
          <a:endParaRPr lang="en-US"/>
        </a:p>
      </dgm:t>
    </dgm:pt>
    <dgm:pt modelId="{5F2A8CFD-F350-4ACA-9358-E6FE7BC639B5}">
      <dgm:prSet phldrT="[Text]"/>
      <dgm:spPr>
        <a:solidFill>
          <a:srgbClr val="FF6600"/>
        </a:solidFill>
      </dgm:spPr>
      <dgm:t>
        <a:bodyPr/>
        <a:lstStyle/>
        <a:p>
          <a:r>
            <a:rPr lang="sr-Latn-CS" dirty="0"/>
            <a:t>div</a:t>
          </a:r>
          <a:endParaRPr lang="en-US" dirty="0"/>
        </a:p>
      </dgm:t>
    </dgm:pt>
    <dgm:pt modelId="{2B025BF8-27AC-4E10-8C3C-C957C74D29D2}" type="parTrans" cxnId="{0AE628A3-4B78-4E58-864E-F430BA43FB5F}">
      <dgm:prSet/>
      <dgm:spPr/>
      <dgm:t>
        <a:bodyPr/>
        <a:lstStyle/>
        <a:p>
          <a:endParaRPr lang="en-US"/>
        </a:p>
      </dgm:t>
    </dgm:pt>
    <dgm:pt modelId="{84AF98F4-CC76-459D-A56C-E7488B3D4F3F}" type="sibTrans" cxnId="{0AE628A3-4B78-4E58-864E-F430BA43FB5F}">
      <dgm:prSet/>
      <dgm:spPr/>
      <dgm:t>
        <a:bodyPr/>
        <a:lstStyle/>
        <a:p>
          <a:endParaRPr lang="en-US"/>
        </a:p>
      </dgm:t>
    </dgm:pt>
    <dgm:pt modelId="{C779745B-995B-4C44-A390-41215E101C2F}">
      <dgm:prSet phldrT="[Text]"/>
      <dgm:spPr>
        <a:solidFill>
          <a:srgbClr val="FF6600"/>
        </a:solidFill>
      </dgm:spPr>
      <dgm:t>
        <a:bodyPr/>
        <a:lstStyle/>
        <a:p>
          <a:r>
            <a:rPr lang="sr-Latn-CS" dirty="0"/>
            <a:t>div</a:t>
          </a:r>
          <a:endParaRPr lang="en-US" dirty="0"/>
        </a:p>
      </dgm:t>
    </dgm:pt>
    <dgm:pt modelId="{234B2FE2-D321-49F6-97F6-702A6B0FDB8B}" type="parTrans" cxnId="{D13495F4-F095-4004-B820-2C5207140F74}">
      <dgm:prSet/>
      <dgm:spPr/>
      <dgm:t>
        <a:bodyPr/>
        <a:lstStyle/>
        <a:p>
          <a:endParaRPr lang="en-US"/>
        </a:p>
      </dgm:t>
    </dgm:pt>
    <dgm:pt modelId="{E5AFC41D-5D4E-41FA-9432-ED762C9B75C2}" type="sibTrans" cxnId="{D13495F4-F095-4004-B820-2C5207140F74}">
      <dgm:prSet/>
      <dgm:spPr/>
      <dgm:t>
        <a:bodyPr/>
        <a:lstStyle/>
        <a:p>
          <a:endParaRPr lang="en-US"/>
        </a:p>
      </dgm:t>
    </dgm:pt>
    <dgm:pt modelId="{3383DB9A-515A-480F-9056-604875737F8F}">
      <dgm:prSet phldrT="[Text]"/>
      <dgm:spPr>
        <a:solidFill>
          <a:srgbClr val="9ECB33"/>
        </a:solidFill>
      </dgm:spPr>
      <dgm:t>
        <a:bodyPr/>
        <a:lstStyle/>
        <a:p>
          <a:r>
            <a:rPr lang="sr-Latn-CS" dirty="0"/>
            <a:t>div</a:t>
          </a:r>
          <a:endParaRPr lang="en-US" dirty="0"/>
        </a:p>
      </dgm:t>
    </dgm:pt>
    <dgm:pt modelId="{38DC52BC-3495-4654-A05D-0E4369D8632F}" type="parTrans" cxnId="{2A31B40A-B483-416F-A40D-AE1D430E11D8}">
      <dgm:prSet/>
      <dgm:spPr/>
      <dgm:t>
        <a:bodyPr/>
        <a:lstStyle/>
        <a:p>
          <a:endParaRPr lang="en-US"/>
        </a:p>
      </dgm:t>
    </dgm:pt>
    <dgm:pt modelId="{3F6CF376-79C2-4F5E-8DEF-7857222483E4}" type="sibTrans" cxnId="{2A31B40A-B483-416F-A40D-AE1D430E11D8}">
      <dgm:prSet/>
      <dgm:spPr/>
      <dgm:t>
        <a:bodyPr/>
        <a:lstStyle/>
        <a:p>
          <a:endParaRPr lang="en-US"/>
        </a:p>
      </dgm:t>
    </dgm:pt>
    <dgm:pt modelId="{41644B56-068B-4017-8E53-8FEFD601EB2E}" type="pres">
      <dgm:prSet presAssocID="{D4C325BD-9549-48DE-B767-673BB332B5E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A9D75D5-7724-4FE1-B389-87888982DF3A}" type="pres">
      <dgm:prSet presAssocID="{62E78575-E260-44D4-BB75-A6E766AEBCD1}" presName="hierRoot1" presStyleCnt="0"/>
      <dgm:spPr/>
    </dgm:pt>
    <dgm:pt modelId="{028171FE-DE20-4966-B391-145202022BE6}" type="pres">
      <dgm:prSet presAssocID="{62E78575-E260-44D4-BB75-A6E766AEBCD1}" presName="composite" presStyleCnt="0"/>
      <dgm:spPr/>
    </dgm:pt>
    <dgm:pt modelId="{5609EAF5-24F6-4F2A-B601-1396249C4CEE}" type="pres">
      <dgm:prSet presAssocID="{62E78575-E260-44D4-BB75-A6E766AEBCD1}" presName="background" presStyleLbl="node0" presStyleIdx="0" presStyleCnt="1"/>
      <dgm:spPr/>
    </dgm:pt>
    <dgm:pt modelId="{33EB6107-80FC-4172-B0B9-7ADFF2D5647D}" type="pres">
      <dgm:prSet presAssocID="{62E78575-E260-44D4-BB75-A6E766AEBCD1}" presName="text" presStyleLbl="fgAcc0" presStyleIdx="0" presStyleCnt="1">
        <dgm:presLayoutVars>
          <dgm:chPref val="3"/>
        </dgm:presLayoutVars>
      </dgm:prSet>
      <dgm:spPr/>
    </dgm:pt>
    <dgm:pt modelId="{F0C35A5F-906A-4422-A8B1-D0F51407F99C}" type="pres">
      <dgm:prSet presAssocID="{62E78575-E260-44D4-BB75-A6E766AEBCD1}" presName="hierChild2" presStyleCnt="0"/>
      <dgm:spPr/>
    </dgm:pt>
    <dgm:pt modelId="{DE9B7EA6-6626-4A13-9A11-BA7130B3EBAE}" type="pres">
      <dgm:prSet presAssocID="{CDB055FD-518D-4B41-88E9-E9027CB29279}" presName="Name10" presStyleLbl="parChTrans1D2" presStyleIdx="0" presStyleCnt="2"/>
      <dgm:spPr/>
    </dgm:pt>
    <dgm:pt modelId="{C7291406-4FAE-438D-A474-0D0D9A401184}" type="pres">
      <dgm:prSet presAssocID="{30D0069E-902A-457B-B0EE-4E258398C201}" presName="hierRoot2" presStyleCnt="0"/>
      <dgm:spPr/>
    </dgm:pt>
    <dgm:pt modelId="{656BDFC0-CBE5-46FA-BCCF-DF6523D057EB}" type="pres">
      <dgm:prSet presAssocID="{30D0069E-902A-457B-B0EE-4E258398C201}" presName="composite2" presStyleCnt="0"/>
      <dgm:spPr/>
    </dgm:pt>
    <dgm:pt modelId="{05C2B1E4-7866-4725-9110-14A2408F1105}" type="pres">
      <dgm:prSet presAssocID="{30D0069E-902A-457B-B0EE-4E258398C201}" presName="background2" presStyleLbl="node2" presStyleIdx="0" presStyleCnt="2"/>
      <dgm:spPr/>
    </dgm:pt>
    <dgm:pt modelId="{04F09524-38C7-4924-A2F5-501B2F746A80}" type="pres">
      <dgm:prSet presAssocID="{30D0069E-902A-457B-B0EE-4E258398C201}" presName="text2" presStyleLbl="fgAcc2" presStyleIdx="0" presStyleCnt="2">
        <dgm:presLayoutVars>
          <dgm:chPref val="3"/>
        </dgm:presLayoutVars>
      </dgm:prSet>
      <dgm:spPr/>
    </dgm:pt>
    <dgm:pt modelId="{057EC2BC-F340-4841-BBE6-D7AE95F7F513}" type="pres">
      <dgm:prSet presAssocID="{30D0069E-902A-457B-B0EE-4E258398C201}" presName="hierChild3" presStyleCnt="0"/>
      <dgm:spPr/>
    </dgm:pt>
    <dgm:pt modelId="{79EDF774-CE18-486E-801A-C642CEB63A53}" type="pres">
      <dgm:prSet presAssocID="{2B025BF8-27AC-4E10-8C3C-C957C74D29D2}" presName="Name17" presStyleLbl="parChTrans1D3" presStyleIdx="0" presStyleCnt="2"/>
      <dgm:spPr/>
    </dgm:pt>
    <dgm:pt modelId="{E0B4444B-FBC2-49DC-8A8E-4613D1D28471}" type="pres">
      <dgm:prSet presAssocID="{5F2A8CFD-F350-4ACA-9358-E6FE7BC639B5}" presName="hierRoot3" presStyleCnt="0"/>
      <dgm:spPr/>
    </dgm:pt>
    <dgm:pt modelId="{8877CAB3-0AA5-483B-ACCA-6D6E2D49E134}" type="pres">
      <dgm:prSet presAssocID="{5F2A8CFD-F350-4ACA-9358-E6FE7BC639B5}" presName="composite3" presStyleCnt="0"/>
      <dgm:spPr/>
    </dgm:pt>
    <dgm:pt modelId="{626BF072-B435-444E-B1FA-C2EEE9F4ABF4}" type="pres">
      <dgm:prSet presAssocID="{5F2A8CFD-F350-4ACA-9358-E6FE7BC639B5}" presName="background3" presStyleLbl="node3" presStyleIdx="0" presStyleCnt="2"/>
      <dgm:spPr/>
    </dgm:pt>
    <dgm:pt modelId="{19DA2D27-F105-41BF-B787-606A1ED90E7C}" type="pres">
      <dgm:prSet presAssocID="{5F2A8CFD-F350-4ACA-9358-E6FE7BC639B5}" presName="text3" presStyleLbl="fgAcc3" presStyleIdx="0" presStyleCnt="2">
        <dgm:presLayoutVars>
          <dgm:chPref val="3"/>
        </dgm:presLayoutVars>
      </dgm:prSet>
      <dgm:spPr/>
    </dgm:pt>
    <dgm:pt modelId="{F53B95FC-BDC0-407E-A86C-91B69427766E}" type="pres">
      <dgm:prSet presAssocID="{5F2A8CFD-F350-4ACA-9358-E6FE7BC639B5}" presName="hierChild4" presStyleCnt="0"/>
      <dgm:spPr/>
    </dgm:pt>
    <dgm:pt modelId="{84B1CB50-CA87-47D7-A10D-A40A3DBAE8EE}" type="pres">
      <dgm:prSet presAssocID="{234B2FE2-D321-49F6-97F6-702A6B0FDB8B}" presName="Name17" presStyleLbl="parChTrans1D3" presStyleIdx="1" presStyleCnt="2"/>
      <dgm:spPr/>
    </dgm:pt>
    <dgm:pt modelId="{99D6A843-F8C9-4BA2-B4EF-78D49555119E}" type="pres">
      <dgm:prSet presAssocID="{C779745B-995B-4C44-A390-41215E101C2F}" presName="hierRoot3" presStyleCnt="0"/>
      <dgm:spPr/>
    </dgm:pt>
    <dgm:pt modelId="{988DCFBA-F44A-4BF3-BAE0-6A74C87EDB39}" type="pres">
      <dgm:prSet presAssocID="{C779745B-995B-4C44-A390-41215E101C2F}" presName="composite3" presStyleCnt="0"/>
      <dgm:spPr/>
    </dgm:pt>
    <dgm:pt modelId="{8A30119B-1D99-4557-B343-A0D536C1264F}" type="pres">
      <dgm:prSet presAssocID="{C779745B-995B-4C44-A390-41215E101C2F}" presName="background3" presStyleLbl="node3" presStyleIdx="1" presStyleCnt="2"/>
      <dgm:spPr/>
    </dgm:pt>
    <dgm:pt modelId="{3C421E40-03AB-4773-B8D7-529513B67F34}" type="pres">
      <dgm:prSet presAssocID="{C779745B-995B-4C44-A390-41215E101C2F}" presName="text3" presStyleLbl="fgAcc3" presStyleIdx="1" presStyleCnt="2">
        <dgm:presLayoutVars>
          <dgm:chPref val="3"/>
        </dgm:presLayoutVars>
      </dgm:prSet>
      <dgm:spPr/>
    </dgm:pt>
    <dgm:pt modelId="{807D38D8-48A7-4D15-9A3C-0B99639EA2C8}" type="pres">
      <dgm:prSet presAssocID="{C779745B-995B-4C44-A390-41215E101C2F}" presName="hierChild4" presStyleCnt="0"/>
      <dgm:spPr/>
    </dgm:pt>
    <dgm:pt modelId="{420DDFBC-2EBB-4516-9619-2F771726C3C7}" type="pres">
      <dgm:prSet presAssocID="{38DC52BC-3495-4654-A05D-0E4369D8632F}" presName="Name10" presStyleLbl="parChTrans1D2" presStyleIdx="1" presStyleCnt="2"/>
      <dgm:spPr/>
    </dgm:pt>
    <dgm:pt modelId="{0C006905-5BE2-4E6C-A6C8-EA1F8D678786}" type="pres">
      <dgm:prSet presAssocID="{3383DB9A-515A-480F-9056-604875737F8F}" presName="hierRoot2" presStyleCnt="0"/>
      <dgm:spPr/>
    </dgm:pt>
    <dgm:pt modelId="{9AEC6B05-006F-4D2D-9EFE-7C9DFCD8B3DF}" type="pres">
      <dgm:prSet presAssocID="{3383DB9A-515A-480F-9056-604875737F8F}" presName="composite2" presStyleCnt="0"/>
      <dgm:spPr/>
    </dgm:pt>
    <dgm:pt modelId="{7CD27C79-20F9-4294-8B6D-CD653BBCFD8C}" type="pres">
      <dgm:prSet presAssocID="{3383DB9A-515A-480F-9056-604875737F8F}" presName="background2" presStyleLbl="node2" presStyleIdx="1" presStyleCnt="2"/>
      <dgm:spPr/>
    </dgm:pt>
    <dgm:pt modelId="{7B84641D-8D5D-42A6-8D42-642120613A63}" type="pres">
      <dgm:prSet presAssocID="{3383DB9A-515A-480F-9056-604875737F8F}" presName="text2" presStyleLbl="fgAcc2" presStyleIdx="1" presStyleCnt="2">
        <dgm:presLayoutVars>
          <dgm:chPref val="3"/>
        </dgm:presLayoutVars>
      </dgm:prSet>
      <dgm:spPr/>
    </dgm:pt>
    <dgm:pt modelId="{C3624AD1-5711-4AA5-ACEE-9BBEC2CFA2AA}" type="pres">
      <dgm:prSet presAssocID="{3383DB9A-515A-480F-9056-604875737F8F}" presName="hierChild3" presStyleCnt="0"/>
      <dgm:spPr/>
    </dgm:pt>
  </dgm:ptLst>
  <dgm:cxnLst>
    <dgm:cxn modelId="{2A31B40A-B483-416F-A40D-AE1D430E11D8}" srcId="{62E78575-E260-44D4-BB75-A6E766AEBCD1}" destId="{3383DB9A-515A-480F-9056-604875737F8F}" srcOrd="1" destOrd="0" parTransId="{38DC52BC-3495-4654-A05D-0E4369D8632F}" sibTransId="{3F6CF376-79C2-4F5E-8DEF-7857222483E4}"/>
    <dgm:cxn modelId="{FD3EA40E-6FD2-4294-A2DC-999B011D1236}" type="presOf" srcId="{62E78575-E260-44D4-BB75-A6E766AEBCD1}" destId="{33EB6107-80FC-4172-B0B9-7ADFF2D5647D}" srcOrd="0" destOrd="0" presId="urn:microsoft.com/office/officeart/2005/8/layout/hierarchy1"/>
    <dgm:cxn modelId="{9325501D-64B4-4065-B9FE-BF7F8DC481DF}" type="presOf" srcId="{234B2FE2-D321-49F6-97F6-702A6B0FDB8B}" destId="{84B1CB50-CA87-47D7-A10D-A40A3DBAE8EE}" srcOrd="0" destOrd="0" presId="urn:microsoft.com/office/officeart/2005/8/layout/hierarchy1"/>
    <dgm:cxn modelId="{4D4B3F2F-1DA4-453C-88EB-56A723361F34}" type="presOf" srcId="{2B025BF8-27AC-4E10-8C3C-C957C74D29D2}" destId="{79EDF774-CE18-486E-801A-C642CEB63A53}" srcOrd="0" destOrd="0" presId="urn:microsoft.com/office/officeart/2005/8/layout/hierarchy1"/>
    <dgm:cxn modelId="{245EBD32-554F-4329-9D8D-7CE12649C525}" type="presOf" srcId="{30D0069E-902A-457B-B0EE-4E258398C201}" destId="{04F09524-38C7-4924-A2F5-501B2F746A80}" srcOrd="0" destOrd="0" presId="urn:microsoft.com/office/officeart/2005/8/layout/hierarchy1"/>
    <dgm:cxn modelId="{72256F47-6083-4060-BA4B-9022021FF221}" type="presOf" srcId="{5F2A8CFD-F350-4ACA-9358-E6FE7BC639B5}" destId="{19DA2D27-F105-41BF-B787-606A1ED90E7C}" srcOrd="0" destOrd="0" presId="urn:microsoft.com/office/officeart/2005/8/layout/hierarchy1"/>
    <dgm:cxn modelId="{0D00CB47-1516-443A-8EEA-45D0CD355492}" type="presOf" srcId="{D4C325BD-9549-48DE-B767-673BB332B5EA}" destId="{41644B56-068B-4017-8E53-8FEFD601EB2E}" srcOrd="0" destOrd="0" presId="urn:microsoft.com/office/officeart/2005/8/layout/hierarchy1"/>
    <dgm:cxn modelId="{FE253A4A-05F5-4935-A996-397701F55524}" type="presOf" srcId="{38DC52BC-3495-4654-A05D-0E4369D8632F}" destId="{420DDFBC-2EBB-4516-9619-2F771726C3C7}" srcOrd="0" destOrd="0" presId="urn:microsoft.com/office/officeart/2005/8/layout/hierarchy1"/>
    <dgm:cxn modelId="{8BCABB52-F399-4B2D-84AA-4FFC2CB7BC9B}" type="presOf" srcId="{C779745B-995B-4C44-A390-41215E101C2F}" destId="{3C421E40-03AB-4773-B8D7-529513B67F34}" srcOrd="0" destOrd="0" presId="urn:microsoft.com/office/officeart/2005/8/layout/hierarchy1"/>
    <dgm:cxn modelId="{0AE628A3-4B78-4E58-864E-F430BA43FB5F}" srcId="{30D0069E-902A-457B-B0EE-4E258398C201}" destId="{5F2A8CFD-F350-4ACA-9358-E6FE7BC639B5}" srcOrd="0" destOrd="0" parTransId="{2B025BF8-27AC-4E10-8C3C-C957C74D29D2}" sibTransId="{84AF98F4-CC76-459D-A56C-E7488B3D4F3F}"/>
    <dgm:cxn modelId="{AB3FA7BB-0618-41F2-B995-EBEAF7B89524}" srcId="{62E78575-E260-44D4-BB75-A6E766AEBCD1}" destId="{30D0069E-902A-457B-B0EE-4E258398C201}" srcOrd="0" destOrd="0" parTransId="{CDB055FD-518D-4B41-88E9-E9027CB29279}" sibTransId="{59974760-3314-492B-8D0F-8D5892CEAC06}"/>
    <dgm:cxn modelId="{600DCDBE-DDEB-40EB-9231-E4BCE973F38D}" srcId="{D4C325BD-9549-48DE-B767-673BB332B5EA}" destId="{62E78575-E260-44D4-BB75-A6E766AEBCD1}" srcOrd="0" destOrd="0" parTransId="{3B822996-21E6-410B-8954-2B1069D7B6FB}" sibTransId="{C7C13779-0EAF-4162-BBD9-14C4E6989FE3}"/>
    <dgm:cxn modelId="{521DA2DA-4098-4942-96A5-6A5FED86F7E5}" type="presOf" srcId="{CDB055FD-518D-4B41-88E9-E9027CB29279}" destId="{DE9B7EA6-6626-4A13-9A11-BA7130B3EBAE}" srcOrd="0" destOrd="0" presId="urn:microsoft.com/office/officeart/2005/8/layout/hierarchy1"/>
    <dgm:cxn modelId="{058C67EE-345D-4696-98DE-C337830C89EE}" type="presOf" srcId="{3383DB9A-515A-480F-9056-604875737F8F}" destId="{7B84641D-8D5D-42A6-8D42-642120613A63}" srcOrd="0" destOrd="0" presId="urn:microsoft.com/office/officeart/2005/8/layout/hierarchy1"/>
    <dgm:cxn modelId="{D13495F4-F095-4004-B820-2C5207140F74}" srcId="{30D0069E-902A-457B-B0EE-4E258398C201}" destId="{C779745B-995B-4C44-A390-41215E101C2F}" srcOrd="1" destOrd="0" parTransId="{234B2FE2-D321-49F6-97F6-702A6B0FDB8B}" sibTransId="{E5AFC41D-5D4E-41FA-9432-ED762C9B75C2}"/>
    <dgm:cxn modelId="{06027003-8491-4F39-909E-D662A49D1FAC}" type="presParOf" srcId="{41644B56-068B-4017-8E53-8FEFD601EB2E}" destId="{7A9D75D5-7724-4FE1-B389-87888982DF3A}" srcOrd="0" destOrd="0" presId="urn:microsoft.com/office/officeart/2005/8/layout/hierarchy1"/>
    <dgm:cxn modelId="{E4E86B11-68E9-4495-B086-99604144C4F4}" type="presParOf" srcId="{7A9D75D5-7724-4FE1-B389-87888982DF3A}" destId="{028171FE-DE20-4966-B391-145202022BE6}" srcOrd="0" destOrd="0" presId="urn:microsoft.com/office/officeart/2005/8/layout/hierarchy1"/>
    <dgm:cxn modelId="{F1F811AE-FC71-4FD2-B73E-B50B402E4978}" type="presParOf" srcId="{028171FE-DE20-4966-B391-145202022BE6}" destId="{5609EAF5-24F6-4F2A-B601-1396249C4CEE}" srcOrd="0" destOrd="0" presId="urn:microsoft.com/office/officeart/2005/8/layout/hierarchy1"/>
    <dgm:cxn modelId="{C9BBC668-67A5-4F15-B8E7-F687B16A4C68}" type="presParOf" srcId="{028171FE-DE20-4966-B391-145202022BE6}" destId="{33EB6107-80FC-4172-B0B9-7ADFF2D5647D}" srcOrd="1" destOrd="0" presId="urn:microsoft.com/office/officeart/2005/8/layout/hierarchy1"/>
    <dgm:cxn modelId="{4CD74A6E-F059-40B2-AFB8-05C24BFD9D4A}" type="presParOf" srcId="{7A9D75D5-7724-4FE1-B389-87888982DF3A}" destId="{F0C35A5F-906A-4422-A8B1-D0F51407F99C}" srcOrd="1" destOrd="0" presId="urn:microsoft.com/office/officeart/2005/8/layout/hierarchy1"/>
    <dgm:cxn modelId="{91701C31-3594-4B32-AA10-9CFA374E9085}" type="presParOf" srcId="{F0C35A5F-906A-4422-A8B1-D0F51407F99C}" destId="{DE9B7EA6-6626-4A13-9A11-BA7130B3EBAE}" srcOrd="0" destOrd="0" presId="urn:microsoft.com/office/officeart/2005/8/layout/hierarchy1"/>
    <dgm:cxn modelId="{F5AC156D-1A2D-4947-9771-BD00A8DD03F9}" type="presParOf" srcId="{F0C35A5F-906A-4422-A8B1-D0F51407F99C}" destId="{C7291406-4FAE-438D-A474-0D0D9A401184}" srcOrd="1" destOrd="0" presId="urn:microsoft.com/office/officeart/2005/8/layout/hierarchy1"/>
    <dgm:cxn modelId="{933C0953-1F3A-4DBC-923C-38EE558C393F}" type="presParOf" srcId="{C7291406-4FAE-438D-A474-0D0D9A401184}" destId="{656BDFC0-CBE5-46FA-BCCF-DF6523D057EB}" srcOrd="0" destOrd="0" presId="urn:microsoft.com/office/officeart/2005/8/layout/hierarchy1"/>
    <dgm:cxn modelId="{95B55476-3275-40E9-9C4B-1EC8473525A7}" type="presParOf" srcId="{656BDFC0-CBE5-46FA-BCCF-DF6523D057EB}" destId="{05C2B1E4-7866-4725-9110-14A2408F1105}" srcOrd="0" destOrd="0" presId="urn:microsoft.com/office/officeart/2005/8/layout/hierarchy1"/>
    <dgm:cxn modelId="{92781E3E-A8B0-43DE-BB40-627759F33A5A}" type="presParOf" srcId="{656BDFC0-CBE5-46FA-BCCF-DF6523D057EB}" destId="{04F09524-38C7-4924-A2F5-501B2F746A80}" srcOrd="1" destOrd="0" presId="urn:microsoft.com/office/officeart/2005/8/layout/hierarchy1"/>
    <dgm:cxn modelId="{C86DD51B-ED0F-4EAA-B5D9-D4C2FA5124B9}" type="presParOf" srcId="{C7291406-4FAE-438D-A474-0D0D9A401184}" destId="{057EC2BC-F340-4841-BBE6-D7AE95F7F513}" srcOrd="1" destOrd="0" presId="urn:microsoft.com/office/officeart/2005/8/layout/hierarchy1"/>
    <dgm:cxn modelId="{98B47EB0-FD1B-4022-8590-C0BA082E0D70}" type="presParOf" srcId="{057EC2BC-F340-4841-BBE6-D7AE95F7F513}" destId="{79EDF774-CE18-486E-801A-C642CEB63A53}" srcOrd="0" destOrd="0" presId="urn:microsoft.com/office/officeart/2005/8/layout/hierarchy1"/>
    <dgm:cxn modelId="{BE0678F2-51AC-4CDB-A864-745862B24D4C}" type="presParOf" srcId="{057EC2BC-F340-4841-BBE6-D7AE95F7F513}" destId="{E0B4444B-FBC2-49DC-8A8E-4613D1D28471}" srcOrd="1" destOrd="0" presId="urn:microsoft.com/office/officeart/2005/8/layout/hierarchy1"/>
    <dgm:cxn modelId="{3E7688D3-EB64-42C7-B0AE-48367CB5AB7C}" type="presParOf" srcId="{E0B4444B-FBC2-49DC-8A8E-4613D1D28471}" destId="{8877CAB3-0AA5-483B-ACCA-6D6E2D49E134}" srcOrd="0" destOrd="0" presId="urn:microsoft.com/office/officeart/2005/8/layout/hierarchy1"/>
    <dgm:cxn modelId="{314EE528-0F18-49AC-AC02-F04D386DD998}" type="presParOf" srcId="{8877CAB3-0AA5-483B-ACCA-6D6E2D49E134}" destId="{626BF072-B435-444E-B1FA-C2EEE9F4ABF4}" srcOrd="0" destOrd="0" presId="urn:microsoft.com/office/officeart/2005/8/layout/hierarchy1"/>
    <dgm:cxn modelId="{5305E477-F01E-40CA-A679-35055EA007BE}" type="presParOf" srcId="{8877CAB3-0AA5-483B-ACCA-6D6E2D49E134}" destId="{19DA2D27-F105-41BF-B787-606A1ED90E7C}" srcOrd="1" destOrd="0" presId="urn:microsoft.com/office/officeart/2005/8/layout/hierarchy1"/>
    <dgm:cxn modelId="{231189E9-E560-4DC6-81D3-A9D38A749978}" type="presParOf" srcId="{E0B4444B-FBC2-49DC-8A8E-4613D1D28471}" destId="{F53B95FC-BDC0-407E-A86C-91B69427766E}" srcOrd="1" destOrd="0" presId="urn:microsoft.com/office/officeart/2005/8/layout/hierarchy1"/>
    <dgm:cxn modelId="{6D667030-40F3-44D9-B262-6D1CBEF2F27F}" type="presParOf" srcId="{057EC2BC-F340-4841-BBE6-D7AE95F7F513}" destId="{84B1CB50-CA87-47D7-A10D-A40A3DBAE8EE}" srcOrd="2" destOrd="0" presId="urn:microsoft.com/office/officeart/2005/8/layout/hierarchy1"/>
    <dgm:cxn modelId="{B394328B-30D2-4AFD-9A98-F637CF46AE35}" type="presParOf" srcId="{057EC2BC-F340-4841-BBE6-D7AE95F7F513}" destId="{99D6A843-F8C9-4BA2-B4EF-78D49555119E}" srcOrd="3" destOrd="0" presId="urn:microsoft.com/office/officeart/2005/8/layout/hierarchy1"/>
    <dgm:cxn modelId="{014030A0-0313-43AD-A5D9-36273F5A32E1}" type="presParOf" srcId="{99D6A843-F8C9-4BA2-B4EF-78D49555119E}" destId="{988DCFBA-F44A-4BF3-BAE0-6A74C87EDB39}" srcOrd="0" destOrd="0" presId="urn:microsoft.com/office/officeart/2005/8/layout/hierarchy1"/>
    <dgm:cxn modelId="{8E585964-CF5E-42E6-9B47-EF9A1136800D}" type="presParOf" srcId="{988DCFBA-F44A-4BF3-BAE0-6A74C87EDB39}" destId="{8A30119B-1D99-4557-B343-A0D536C1264F}" srcOrd="0" destOrd="0" presId="urn:microsoft.com/office/officeart/2005/8/layout/hierarchy1"/>
    <dgm:cxn modelId="{5F77883A-C31A-42E6-B438-84411A3D5EDB}" type="presParOf" srcId="{988DCFBA-F44A-4BF3-BAE0-6A74C87EDB39}" destId="{3C421E40-03AB-4773-B8D7-529513B67F34}" srcOrd="1" destOrd="0" presId="urn:microsoft.com/office/officeart/2005/8/layout/hierarchy1"/>
    <dgm:cxn modelId="{4D5F4FA8-8D99-490A-B47E-4C2977B0D1D3}" type="presParOf" srcId="{99D6A843-F8C9-4BA2-B4EF-78D49555119E}" destId="{807D38D8-48A7-4D15-9A3C-0B99639EA2C8}" srcOrd="1" destOrd="0" presId="urn:microsoft.com/office/officeart/2005/8/layout/hierarchy1"/>
    <dgm:cxn modelId="{D09480CF-6AFF-4C33-B4F6-586A42B90C45}" type="presParOf" srcId="{F0C35A5F-906A-4422-A8B1-D0F51407F99C}" destId="{420DDFBC-2EBB-4516-9619-2F771726C3C7}" srcOrd="2" destOrd="0" presId="urn:microsoft.com/office/officeart/2005/8/layout/hierarchy1"/>
    <dgm:cxn modelId="{B7E395C8-0690-4CFC-BD4B-0FF6B5E38BD0}" type="presParOf" srcId="{F0C35A5F-906A-4422-A8B1-D0F51407F99C}" destId="{0C006905-5BE2-4E6C-A6C8-EA1F8D678786}" srcOrd="3" destOrd="0" presId="urn:microsoft.com/office/officeart/2005/8/layout/hierarchy1"/>
    <dgm:cxn modelId="{BC2040A5-7351-4C31-A39E-78235E164507}" type="presParOf" srcId="{0C006905-5BE2-4E6C-A6C8-EA1F8D678786}" destId="{9AEC6B05-006F-4D2D-9EFE-7C9DFCD8B3DF}" srcOrd="0" destOrd="0" presId="urn:microsoft.com/office/officeart/2005/8/layout/hierarchy1"/>
    <dgm:cxn modelId="{B01176AA-2561-4FCF-B7DA-23A7FFFD2445}" type="presParOf" srcId="{9AEC6B05-006F-4D2D-9EFE-7C9DFCD8B3DF}" destId="{7CD27C79-20F9-4294-8B6D-CD653BBCFD8C}" srcOrd="0" destOrd="0" presId="urn:microsoft.com/office/officeart/2005/8/layout/hierarchy1"/>
    <dgm:cxn modelId="{774E01EB-05A1-48AD-AD30-8D9027E0DC1F}" type="presParOf" srcId="{9AEC6B05-006F-4D2D-9EFE-7C9DFCD8B3DF}" destId="{7B84641D-8D5D-42A6-8D42-642120613A63}" srcOrd="1" destOrd="0" presId="urn:microsoft.com/office/officeart/2005/8/layout/hierarchy1"/>
    <dgm:cxn modelId="{1A3B4445-2A8C-417D-9973-E4BF9B62647C}" type="presParOf" srcId="{0C006905-5BE2-4E6C-A6C8-EA1F8D678786}" destId="{C3624AD1-5711-4AA5-ACEE-9BBEC2CFA2A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C325BD-9549-48DE-B767-673BB332B5E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E78575-E260-44D4-BB75-A6E766AEBCD1}">
      <dgm:prSet phldrT="[Text]"/>
      <dgm:spPr/>
      <dgm:t>
        <a:bodyPr/>
        <a:lstStyle/>
        <a:p>
          <a:r>
            <a:rPr lang="en-US" dirty="0" err="1"/>
            <a:t>Knjiga</a:t>
          </a:r>
          <a:endParaRPr lang="en-US" dirty="0"/>
        </a:p>
      </dgm:t>
    </dgm:pt>
    <dgm:pt modelId="{3B822996-21E6-410B-8954-2B1069D7B6FB}" type="parTrans" cxnId="{600DCDBE-DDEB-40EB-9231-E4BCE973F38D}">
      <dgm:prSet/>
      <dgm:spPr/>
      <dgm:t>
        <a:bodyPr/>
        <a:lstStyle/>
        <a:p>
          <a:endParaRPr lang="en-US"/>
        </a:p>
      </dgm:t>
    </dgm:pt>
    <dgm:pt modelId="{C7C13779-0EAF-4162-BBD9-14C4E6989FE3}" type="sibTrans" cxnId="{600DCDBE-DDEB-40EB-9231-E4BCE973F38D}">
      <dgm:prSet/>
      <dgm:spPr/>
      <dgm:t>
        <a:bodyPr/>
        <a:lstStyle/>
        <a:p>
          <a:endParaRPr lang="en-US"/>
        </a:p>
      </dgm:t>
    </dgm:pt>
    <dgm:pt modelId="{30D0069E-902A-457B-B0EE-4E258398C201}">
      <dgm:prSet phldrT="[Text]"/>
      <dgm:spPr>
        <a:solidFill>
          <a:srgbClr val="9ECB33"/>
        </a:solidFill>
      </dgm:spPr>
      <dgm:t>
        <a:bodyPr/>
        <a:lstStyle/>
        <a:p>
          <a:r>
            <a:rPr lang="en-US" dirty="0" err="1"/>
            <a:t>Autor</a:t>
          </a:r>
          <a:endParaRPr lang="en-US" dirty="0"/>
        </a:p>
      </dgm:t>
    </dgm:pt>
    <dgm:pt modelId="{CDB055FD-518D-4B41-88E9-E9027CB29279}" type="parTrans" cxnId="{AB3FA7BB-0618-41F2-B995-EBEAF7B89524}">
      <dgm:prSet/>
      <dgm:spPr/>
      <dgm:t>
        <a:bodyPr/>
        <a:lstStyle/>
        <a:p>
          <a:endParaRPr lang="en-US"/>
        </a:p>
      </dgm:t>
    </dgm:pt>
    <dgm:pt modelId="{59974760-3314-492B-8D0F-8D5892CEAC06}" type="sibTrans" cxnId="{AB3FA7BB-0618-41F2-B995-EBEAF7B89524}">
      <dgm:prSet/>
      <dgm:spPr/>
      <dgm:t>
        <a:bodyPr/>
        <a:lstStyle/>
        <a:p>
          <a:endParaRPr lang="en-US"/>
        </a:p>
      </dgm:t>
    </dgm:pt>
    <dgm:pt modelId="{3383DB9A-515A-480F-9056-604875737F8F}">
      <dgm:prSet phldrT="[Text]"/>
      <dgm:spPr>
        <a:solidFill>
          <a:srgbClr val="9ECB33"/>
        </a:solidFill>
      </dgm:spPr>
      <dgm:t>
        <a:bodyPr/>
        <a:lstStyle/>
        <a:p>
          <a:r>
            <a:rPr lang="en-US" dirty="0"/>
            <a:t>Info</a:t>
          </a:r>
        </a:p>
      </dgm:t>
    </dgm:pt>
    <dgm:pt modelId="{38DC52BC-3495-4654-A05D-0E4369D8632F}" type="parTrans" cxnId="{2A31B40A-B483-416F-A40D-AE1D430E11D8}">
      <dgm:prSet/>
      <dgm:spPr/>
      <dgm:t>
        <a:bodyPr/>
        <a:lstStyle/>
        <a:p>
          <a:endParaRPr lang="en-US"/>
        </a:p>
      </dgm:t>
    </dgm:pt>
    <dgm:pt modelId="{3F6CF376-79C2-4F5E-8DEF-7857222483E4}" type="sibTrans" cxnId="{2A31B40A-B483-416F-A40D-AE1D430E11D8}">
      <dgm:prSet/>
      <dgm:spPr/>
      <dgm:t>
        <a:bodyPr/>
        <a:lstStyle/>
        <a:p>
          <a:endParaRPr lang="en-US"/>
        </a:p>
      </dgm:t>
    </dgm:pt>
    <dgm:pt modelId="{41644B56-068B-4017-8E53-8FEFD601EB2E}" type="pres">
      <dgm:prSet presAssocID="{D4C325BD-9549-48DE-B767-673BB332B5E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A9D75D5-7724-4FE1-B389-87888982DF3A}" type="pres">
      <dgm:prSet presAssocID="{62E78575-E260-44D4-BB75-A6E766AEBCD1}" presName="hierRoot1" presStyleCnt="0"/>
      <dgm:spPr/>
    </dgm:pt>
    <dgm:pt modelId="{028171FE-DE20-4966-B391-145202022BE6}" type="pres">
      <dgm:prSet presAssocID="{62E78575-E260-44D4-BB75-A6E766AEBCD1}" presName="composite" presStyleCnt="0"/>
      <dgm:spPr/>
    </dgm:pt>
    <dgm:pt modelId="{5609EAF5-24F6-4F2A-B601-1396249C4CEE}" type="pres">
      <dgm:prSet presAssocID="{62E78575-E260-44D4-BB75-A6E766AEBCD1}" presName="background" presStyleLbl="node0" presStyleIdx="0" presStyleCnt="1"/>
      <dgm:spPr/>
    </dgm:pt>
    <dgm:pt modelId="{33EB6107-80FC-4172-B0B9-7ADFF2D5647D}" type="pres">
      <dgm:prSet presAssocID="{62E78575-E260-44D4-BB75-A6E766AEBCD1}" presName="text" presStyleLbl="fgAcc0" presStyleIdx="0" presStyleCnt="1">
        <dgm:presLayoutVars>
          <dgm:chPref val="3"/>
        </dgm:presLayoutVars>
      </dgm:prSet>
      <dgm:spPr/>
    </dgm:pt>
    <dgm:pt modelId="{F0C35A5F-906A-4422-A8B1-D0F51407F99C}" type="pres">
      <dgm:prSet presAssocID="{62E78575-E260-44D4-BB75-A6E766AEBCD1}" presName="hierChild2" presStyleCnt="0"/>
      <dgm:spPr/>
    </dgm:pt>
    <dgm:pt modelId="{DE9B7EA6-6626-4A13-9A11-BA7130B3EBAE}" type="pres">
      <dgm:prSet presAssocID="{CDB055FD-518D-4B41-88E9-E9027CB29279}" presName="Name10" presStyleLbl="parChTrans1D2" presStyleIdx="0" presStyleCnt="2"/>
      <dgm:spPr/>
    </dgm:pt>
    <dgm:pt modelId="{C7291406-4FAE-438D-A474-0D0D9A401184}" type="pres">
      <dgm:prSet presAssocID="{30D0069E-902A-457B-B0EE-4E258398C201}" presName="hierRoot2" presStyleCnt="0"/>
      <dgm:spPr/>
    </dgm:pt>
    <dgm:pt modelId="{656BDFC0-CBE5-46FA-BCCF-DF6523D057EB}" type="pres">
      <dgm:prSet presAssocID="{30D0069E-902A-457B-B0EE-4E258398C201}" presName="composite2" presStyleCnt="0"/>
      <dgm:spPr/>
    </dgm:pt>
    <dgm:pt modelId="{05C2B1E4-7866-4725-9110-14A2408F1105}" type="pres">
      <dgm:prSet presAssocID="{30D0069E-902A-457B-B0EE-4E258398C201}" presName="background2" presStyleLbl="node2" presStyleIdx="0" presStyleCnt="2"/>
      <dgm:spPr/>
    </dgm:pt>
    <dgm:pt modelId="{04F09524-38C7-4924-A2F5-501B2F746A80}" type="pres">
      <dgm:prSet presAssocID="{30D0069E-902A-457B-B0EE-4E258398C201}" presName="text2" presStyleLbl="fgAcc2" presStyleIdx="0" presStyleCnt="2">
        <dgm:presLayoutVars>
          <dgm:chPref val="3"/>
        </dgm:presLayoutVars>
      </dgm:prSet>
      <dgm:spPr/>
    </dgm:pt>
    <dgm:pt modelId="{057EC2BC-F340-4841-BBE6-D7AE95F7F513}" type="pres">
      <dgm:prSet presAssocID="{30D0069E-902A-457B-B0EE-4E258398C201}" presName="hierChild3" presStyleCnt="0"/>
      <dgm:spPr/>
    </dgm:pt>
    <dgm:pt modelId="{420DDFBC-2EBB-4516-9619-2F771726C3C7}" type="pres">
      <dgm:prSet presAssocID="{38DC52BC-3495-4654-A05D-0E4369D8632F}" presName="Name10" presStyleLbl="parChTrans1D2" presStyleIdx="1" presStyleCnt="2"/>
      <dgm:spPr/>
    </dgm:pt>
    <dgm:pt modelId="{0C006905-5BE2-4E6C-A6C8-EA1F8D678786}" type="pres">
      <dgm:prSet presAssocID="{3383DB9A-515A-480F-9056-604875737F8F}" presName="hierRoot2" presStyleCnt="0"/>
      <dgm:spPr/>
    </dgm:pt>
    <dgm:pt modelId="{9AEC6B05-006F-4D2D-9EFE-7C9DFCD8B3DF}" type="pres">
      <dgm:prSet presAssocID="{3383DB9A-515A-480F-9056-604875737F8F}" presName="composite2" presStyleCnt="0"/>
      <dgm:spPr/>
    </dgm:pt>
    <dgm:pt modelId="{7CD27C79-20F9-4294-8B6D-CD653BBCFD8C}" type="pres">
      <dgm:prSet presAssocID="{3383DB9A-515A-480F-9056-604875737F8F}" presName="background2" presStyleLbl="node2" presStyleIdx="1" presStyleCnt="2"/>
      <dgm:spPr/>
    </dgm:pt>
    <dgm:pt modelId="{7B84641D-8D5D-42A6-8D42-642120613A63}" type="pres">
      <dgm:prSet presAssocID="{3383DB9A-515A-480F-9056-604875737F8F}" presName="text2" presStyleLbl="fgAcc2" presStyleIdx="1" presStyleCnt="2">
        <dgm:presLayoutVars>
          <dgm:chPref val="3"/>
        </dgm:presLayoutVars>
      </dgm:prSet>
      <dgm:spPr/>
    </dgm:pt>
    <dgm:pt modelId="{C3624AD1-5711-4AA5-ACEE-9BBEC2CFA2AA}" type="pres">
      <dgm:prSet presAssocID="{3383DB9A-515A-480F-9056-604875737F8F}" presName="hierChild3" presStyleCnt="0"/>
      <dgm:spPr/>
    </dgm:pt>
  </dgm:ptLst>
  <dgm:cxnLst>
    <dgm:cxn modelId="{2A31B40A-B483-416F-A40D-AE1D430E11D8}" srcId="{62E78575-E260-44D4-BB75-A6E766AEBCD1}" destId="{3383DB9A-515A-480F-9056-604875737F8F}" srcOrd="1" destOrd="0" parTransId="{38DC52BC-3495-4654-A05D-0E4369D8632F}" sibTransId="{3F6CF376-79C2-4F5E-8DEF-7857222483E4}"/>
    <dgm:cxn modelId="{6BC08B4B-6C85-4F8C-AA04-59857E3559FD}" type="presOf" srcId="{CDB055FD-518D-4B41-88E9-E9027CB29279}" destId="{DE9B7EA6-6626-4A13-9A11-BA7130B3EBAE}" srcOrd="0" destOrd="0" presId="urn:microsoft.com/office/officeart/2005/8/layout/hierarchy1"/>
    <dgm:cxn modelId="{2D7E8F77-4A89-4E2A-BA41-989E51789244}" type="presOf" srcId="{38DC52BC-3495-4654-A05D-0E4369D8632F}" destId="{420DDFBC-2EBB-4516-9619-2F771726C3C7}" srcOrd="0" destOrd="0" presId="urn:microsoft.com/office/officeart/2005/8/layout/hierarchy1"/>
    <dgm:cxn modelId="{AB3FA7BB-0618-41F2-B995-EBEAF7B89524}" srcId="{62E78575-E260-44D4-BB75-A6E766AEBCD1}" destId="{30D0069E-902A-457B-B0EE-4E258398C201}" srcOrd="0" destOrd="0" parTransId="{CDB055FD-518D-4B41-88E9-E9027CB29279}" sibTransId="{59974760-3314-492B-8D0F-8D5892CEAC06}"/>
    <dgm:cxn modelId="{600DCDBE-DDEB-40EB-9231-E4BCE973F38D}" srcId="{D4C325BD-9549-48DE-B767-673BB332B5EA}" destId="{62E78575-E260-44D4-BB75-A6E766AEBCD1}" srcOrd="0" destOrd="0" parTransId="{3B822996-21E6-410B-8954-2B1069D7B6FB}" sibTransId="{C7C13779-0EAF-4162-BBD9-14C4E6989FE3}"/>
    <dgm:cxn modelId="{5854B6CA-2ABF-4C02-8D0B-26713C58B8F8}" type="presOf" srcId="{62E78575-E260-44D4-BB75-A6E766AEBCD1}" destId="{33EB6107-80FC-4172-B0B9-7ADFF2D5647D}" srcOrd="0" destOrd="0" presId="urn:microsoft.com/office/officeart/2005/8/layout/hierarchy1"/>
    <dgm:cxn modelId="{A52659D4-17D6-417B-8360-379AE3A58BBF}" type="presOf" srcId="{30D0069E-902A-457B-B0EE-4E258398C201}" destId="{04F09524-38C7-4924-A2F5-501B2F746A80}" srcOrd="0" destOrd="0" presId="urn:microsoft.com/office/officeart/2005/8/layout/hierarchy1"/>
    <dgm:cxn modelId="{9634C5EB-E1B9-48F8-B8FE-62F7443F1F8E}" type="presOf" srcId="{D4C325BD-9549-48DE-B767-673BB332B5EA}" destId="{41644B56-068B-4017-8E53-8FEFD601EB2E}" srcOrd="0" destOrd="0" presId="urn:microsoft.com/office/officeart/2005/8/layout/hierarchy1"/>
    <dgm:cxn modelId="{E5A778F2-29D7-4B37-860A-434D2680C169}" type="presOf" srcId="{3383DB9A-515A-480F-9056-604875737F8F}" destId="{7B84641D-8D5D-42A6-8D42-642120613A63}" srcOrd="0" destOrd="0" presId="urn:microsoft.com/office/officeart/2005/8/layout/hierarchy1"/>
    <dgm:cxn modelId="{A52BA825-66A1-4D4D-977B-37D231E34CDE}" type="presParOf" srcId="{41644B56-068B-4017-8E53-8FEFD601EB2E}" destId="{7A9D75D5-7724-4FE1-B389-87888982DF3A}" srcOrd="0" destOrd="0" presId="urn:microsoft.com/office/officeart/2005/8/layout/hierarchy1"/>
    <dgm:cxn modelId="{1C08D0A8-6271-40B0-910B-0358315212A1}" type="presParOf" srcId="{7A9D75D5-7724-4FE1-B389-87888982DF3A}" destId="{028171FE-DE20-4966-B391-145202022BE6}" srcOrd="0" destOrd="0" presId="urn:microsoft.com/office/officeart/2005/8/layout/hierarchy1"/>
    <dgm:cxn modelId="{2F042AC8-A261-4509-9C7E-FEE146790B82}" type="presParOf" srcId="{028171FE-DE20-4966-B391-145202022BE6}" destId="{5609EAF5-24F6-4F2A-B601-1396249C4CEE}" srcOrd="0" destOrd="0" presId="urn:microsoft.com/office/officeart/2005/8/layout/hierarchy1"/>
    <dgm:cxn modelId="{40588215-B000-4A09-B174-4B9099058FDA}" type="presParOf" srcId="{028171FE-DE20-4966-B391-145202022BE6}" destId="{33EB6107-80FC-4172-B0B9-7ADFF2D5647D}" srcOrd="1" destOrd="0" presId="urn:microsoft.com/office/officeart/2005/8/layout/hierarchy1"/>
    <dgm:cxn modelId="{EA220D76-91E1-43CC-9FAB-C49683C12BC0}" type="presParOf" srcId="{7A9D75D5-7724-4FE1-B389-87888982DF3A}" destId="{F0C35A5F-906A-4422-A8B1-D0F51407F99C}" srcOrd="1" destOrd="0" presId="urn:microsoft.com/office/officeart/2005/8/layout/hierarchy1"/>
    <dgm:cxn modelId="{427E5C33-F2E9-4F13-8408-11EC53A3D98C}" type="presParOf" srcId="{F0C35A5F-906A-4422-A8B1-D0F51407F99C}" destId="{DE9B7EA6-6626-4A13-9A11-BA7130B3EBAE}" srcOrd="0" destOrd="0" presId="urn:microsoft.com/office/officeart/2005/8/layout/hierarchy1"/>
    <dgm:cxn modelId="{69CD7052-814E-49BF-AEB4-7459787FA6EB}" type="presParOf" srcId="{F0C35A5F-906A-4422-A8B1-D0F51407F99C}" destId="{C7291406-4FAE-438D-A474-0D0D9A401184}" srcOrd="1" destOrd="0" presId="urn:microsoft.com/office/officeart/2005/8/layout/hierarchy1"/>
    <dgm:cxn modelId="{C860A7CA-8850-4186-A3D7-12B5C3C03B82}" type="presParOf" srcId="{C7291406-4FAE-438D-A474-0D0D9A401184}" destId="{656BDFC0-CBE5-46FA-BCCF-DF6523D057EB}" srcOrd="0" destOrd="0" presId="urn:microsoft.com/office/officeart/2005/8/layout/hierarchy1"/>
    <dgm:cxn modelId="{A09A8DE6-3EA3-47A3-ABD0-BA1EEC0CF1DC}" type="presParOf" srcId="{656BDFC0-CBE5-46FA-BCCF-DF6523D057EB}" destId="{05C2B1E4-7866-4725-9110-14A2408F1105}" srcOrd="0" destOrd="0" presId="urn:microsoft.com/office/officeart/2005/8/layout/hierarchy1"/>
    <dgm:cxn modelId="{76867D13-91A5-4643-8751-4C068D69979F}" type="presParOf" srcId="{656BDFC0-CBE5-46FA-BCCF-DF6523D057EB}" destId="{04F09524-38C7-4924-A2F5-501B2F746A80}" srcOrd="1" destOrd="0" presId="urn:microsoft.com/office/officeart/2005/8/layout/hierarchy1"/>
    <dgm:cxn modelId="{4E88DDDE-3B79-4D51-91C8-31A020E8EC11}" type="presParOf" srcId="{C7291406-4FAE-438D-A474-0D0D9A401184}" destId="{057EC2BC-F340-4841-BBE6-D7AE95F7F513}" srcOrd="1" destOrd="0" presId="urn:microsoft.com/office/officeart/2005/8/layout/hierarchy1"/>
    <dgm:cxn modelId="{5187CE6F-7E31-44A9-9F78-2200C80EA0FD}" type="presParOf" srcId="{F0C35A5F-906A-4422-A8B1-D0F51407F99C}" destId="{420DDFBC-2EBB-4516-9619-2F771726C3C7}" srcOrd="2" destOrd="0" presId="urn:microsoft.com/office/officeart/2005/8/layout/hierarchy1"/>
    <dgm:cxn modelId="{0E9C2C97-E2C3-42A1-BCF4-2BAA299C8B78}" type="presParOf" srcId="{F0C35A5F-906A-4422-A8B1-D0F51407F99C}" destId="{0C006905-5BE2-4E6C-A6C8-EA1F8D678786}" srcOrd="3" destOrd="0" presId="urn:microsoft.com/office/officeart/2005/8/layout/hierarchy1"/>
    <dgm:cxn modelId="{3A7BA0BA-9E7A-4845-8B51-D5230E97B0AB}" type="presParOf" srcId="{0C006905-5BE2-4E6C-A6C8-EA1F8D678786}" destId="{9AEC6B05-006F-4D2D-9EFE-7C9DFCD8B3DF}" srcOrd="0" destOrd="0" presId="urn:microsoft.com/office/officeart/2005/8/layout/hierarchy1"/>
    <dgm:cxn modelId="{2B468C56-EDD3-4E26-AE7A-705C973B44DB}" type="presParOf" srcId="{9AEC6B05-006F-4D2D-9EFE-7C9DFCD8B3DF}" destId="{7CD27C79-20F9-4294-8B6D-CD653BBCFD8C}" srcOrd="0" destOrd="0" presId="urn:microsoft.com/office/officeart/2005/8/layout/hierarchy1"/>
    <dgm:cxn modelId="{977A0877-E2BC-4D60-B5C9-195E000ED673}" type="presParOf" srcId="{9AEC6B05-006F-4D2D-9EFE-7C9DFCD8B3DF}" destId="{7B84641D-8D5D-42A6-8D42-642120613A63}" srcOrd="1" destOrd="0" presId="urn:microsoft.com/office/officeart/2005/8/layout/hierarchy1"/>
    <dgm:cxn modelId="{E7CC4DC6-84E9-4F1C-AE09-82E8A483B9D0}" type="presParOf" srcId="{0C006905-5BE2-4E6C-A6C8-EA1F8D678786}" destId="{C3624AD1-5711-4AA5-ACEE-9BBEC2CFA2A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C325BD-9549-48DE-B767-673BB332B5E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E78575-E260-44D4-BB75-A6E766AEBCD1}">
      <dgm:prSet phldrT="[Text]"/>
      <dgm:spPr/>
      <dgm:t>
        <a:bodyPr/>
        <a:lstStyle/>
        <a:p>
          <a:r>
            <a:rPr lang="sr-Latn-CS" dirty="0"/>
            <a:t>body</a:t>
          </a:r>
          <a:endParaRPr lang="en-US" dirty="0"/>
        </a:p>
      </dgm:t>
    </dgm:pt>
    <dgm:pt modelId="{3B822996-21E6-410B-8954-2B1069D7B6FB}" type="parTrans" cxnId="{600DCDBE-DDEB-40EB-9231-E4BCE973F38D}">
      <dgm:prSet/>
      <dgm:spPr/>
      <dgm:t>
        <a:bodyPr/>
        <a:lstStyle/>
        <a:p>
          <a:endParaRPr lang="en-US"/>
        </a:p>
      </dgm:t>
    </dgm:pt>
    <dgm:pt modelId="{C7C13779-0EAF-4162-BBD9-14C4E6989FE3}" type="sibTrans" cxnId="{600DCDBE-DDEB-40EB-9231-E4BCE973F38D}">
      <dgm:prSet/>
      <dgm:spPr/>
      <dgm:t>
        <a:bodyPr/>
        <a:lstStyle/>
        <a:p>
          <a:endParaRPr lang="en-US"/>
        </a:p>
      </dgm:t>
    </dgm:pt>
    <dgm:pt modelId="{30D0069E-902A-457B-B0EE-4E258398C201}">
      <dgm:prSet phldrT="[Text]"/>
      <dgm:spPr>
        <a:solidFill>
          <a:srgbClr val="9ECB33"/>
        </a:solidFill>
      </dgm:spPr>
      <dgm:t>
        <a:bodyPr/>
        <a:lstStyle/>
        <a:p>
          <a:r>
            <a:rPr lang="sr-Latn-CS" dirty="0"/>
            <a:t>div</a:t>
          </a:r>
          <a:endParaRPr lang="en-US" dirty="0"/>
        </a:p>
      </dgm:t>
    </dgm:pt>
    <dgm:pt modelId="{CDB055FD-518D-4B41-88E9-E9027CB29279}" type="parTrans" cxnId="{AB3FA7BB-0618-41F2-B995-EBEAF7B89524}">
      <dgm:prSet/>
      <dgm:spPr/>
      <dgm:t>
        <a:bodyPr/>
        <a:lstStyle/>
        <a:p>
          <a:endParaRPr lang="en-US"/>
        </a:p>
      </dgm:t>
    </dgm:pt>
    <dgm:pt modelId="{59974760-3314-492B-8D0F-8D5892CEAC06}" type="sibTrans" cxnId="{AB3FA7BB-0618-41F2-B995-EBEAF7B89524}">
      <dgm:prSet/>
      <dgm:spPr/>
      <dgm:t>
        <a:bodyPr/>
        <a:lstStyle/>
        <a:p>
          <a:endParaRPr lang="en-US"/>
        </a:p>
      </dgm:t>
    </dgm:pt>
    <dgm:pt modelId="{5F2A8CFD-F350-4ACA-9358-E6FE7BC639B5}">
      <dgm:prSet phldrT="[Text]"/>
      <dgm:spPr>
        <a:solidFill>
          <a:srgbClr val="FF6600"/>
        </a:solidFill>
      </dgm:spPr>
      <dgm:t>
        <a:bodyPr/>
        <a:lstStyle/>
        <a:p>
          <a:r>
            <a:rPr lang="sr-Latn-CS" dirty="0"/>
            <a:t>div</a:t>
          </a:r>
          <a:endParaRPr lang="en-US" dirty="0"/>
        </a:p>
      </dgm:t>
    </dgm:pt>
    <dgm:pt modelId="{2B025BF8-27AC-4E10-8C3C-C957C74D29D2}" type="parTrans" cxnId="{0AE628A3-4B78-4E58-864E-F430BA43FB5F}">
      <dgm:prSet/>
      <dgm:spPr/>
      <dgm:t>
        <a:bodyPr/>
        <a:lstStyle/>
        <a:p>
          <a:endParaRPr lang="en-US"/>
        </a:p>
      </dgm:t>
    </dgm:pt>
    <dgm:pt modelId="{84AF98F4-CC76-459D-A56C-E7488B3D4F3F}" type="sibTrans" cxnId="{0AE628A3-4B78-4E58-864E-F430BA43FB5F}">
      <dgm:prSet/>
      <dgm:spPr/>
      <dgm:t>
        <a:bodyPr/>
        <a:lstStyle/>
        <a:p>
          <a:endParaRPr lang="en-US"/>
        </a:p>
      </dgm:t>
    </dgm:pt>
    <dgm:pt modelId="{C779745B-995B-4C44-A390-41215E101C2F}">
      <dgm:prSet phldrT="[Text]"/>
      <dgm:spPr>
        <a:solidFill>
          <a:srgbClr val="FF6600"/>
        </a:solidFill>
      </dgm:spPr>
      <dgm:t>
        <a:bodyPr/>
        <a:lstStyle/>
        <a:p>
          <a:r>
            <a:rPr lang="sr-Latn-CS" dirty="0"/>
            <a:t>div</a:t>
          </a:r>
          <a:endParaRPr lang="en-US" dirty="0"/>
        </a:p>
      </dgm:t>
    </dgm:pt>
    <dgm:pt modelId="{234B2FE2-D321-49F6-97F6-702A6B0FDB8B}" type="parTrans" cxnId="{D13495F4-F095-4004-B820-2C5207140F74}">
      <dgm:prSet/>
      <dgm:spPr/>
      <dgm:t>
        <a:bodyPr/>
        <a:lstStyle/>
        <a:p>
          <a:endParaRPr lang="en-US"/>
        </a:p>
      </dgm:t>
    </dgm:pt>
    <dgm:pt modelId="{E5AFC41D-5D4E-41FA-9432-ED762C9B75C2}" type="sibTrans" cxnId="{D13495F4-F095-4004-B820-2C5207140F74}">
      <dgm:prSet/>
      <dgm:spPr/>
      <dgm:t>
        <a:bodyPr/>
        <a:lstStyle/>
        <a:p>
          <a:endParaRPr lang="en-US"/>
        </a:p>
      </dgm:t>
    </dgm:pt>
    <dgm:pt modelId="{3383DB9A-515A-480F-9056-604875737F8F}">
      <dgm:prSet phldrT="[Text]"/>
      <dgm:spPr>
        <a:solidFill>
          <a:srgbClr val="9ECB33"/>
        </a:solidFill>
      </dgm:spPr>
      <dgm:t>
        <a:bodyPr/>
        <a:lstStyle/>
        <a:p>
          <a:r>
            <a:rPr lang="sr-Latn-CS" dirty="0"/>
            <a:t>div</a:t>
          </a:r>
          <a:endParaRPr lang="en-US" dirty="0"/>
        </a:p>
      </dgm:t>
    </dgm:pt>
    <dgm:pt modelId="{38DC52BC-3495-4654-A05D-0E4369D8632F}" type="parTrans" cxnId="{2A31B40A-B483-416F-A40D-AE1D430E11D8}">
      <dgm:prSet/>
      <dgm:spPr/>
      <dgm:t>
        <a:bodyPr/>
        <a:lstStyle/>
        <a:p>
          <a:endParaRPr lang="en-US"/>
        </a:p>
      </dgm:t>
    </dgm:pt>
    <dgm:pt modelId="{3F6CF376-79C2-4F5E-8DEF-7857222483E4}" type="sibTrans" cxnId="{2A31B40A-B483-416F-A40D-AE1D430E11D8}">
      <dgm:prSet/>
      <dgm:spPr/>
      <dgm:t>
        <a:bodyPr/>
        <a:lstStyle/>
        <a:p>
          <a:endParaRPr lang="en-US"/>
        </a:p>
      </dgm:t>
    </dgm:pt>
    <dgm:pt modelId="{41644B56-068B-4017-8E53-8FEFD601EB2E}" type="pres">
      <dgm:prSet presAssocID="{D4C325BD-9549-48DE-B767-673BB332B5E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A9D75D5-7724-4FE1-B389-87888982DF3A}" type="pres">
      <dgm:prSet presAssocID="{62E78575-E260-44D4-BB75-A6E766AEBCD1}" presName="hierRoot1" presStyleCnt="0"/>
      <dgm:spPr/>
    </dgm:pt>
    <dgm:pt modelId="{028171FE-DE20-4966-B391-145202022BE6}" type="pres">
      <dgm:prSet presAssocID="{62E78575-E260-44D4-BB75-A6E766AEBCD1}" presName="composite" presStyleCnt="0"/>
      <dgm:spPr/>
    </dgm:pt>
    <dgm:pt modelId="{5609EAF5-24F6-4F2A-B601-1396249C4CEE}" type="pres">
      <dgm:prSet presAssocID="{62E78575-E260-44D4-BB75-A6E766AEBCD1}" presName="background" presStyleLbl="node0" presStyleIdx="0" presStyleCnt="1"/>
      <dgm:spPr/>
    </dgm:pt>
    <dgm:pt modelId="{33EB6107-80FC-4172-B0B9-7ADFF2D5647D}" type="pres">
      <dgm:prSet presAssocID="{62E78575-E260-44D4-BB75-A6E766AEBCD1}" presName="text" presStyleLbl="fgAcc0" presStyleIdx="0" presStyleCnt="1">
        <dgm:presLayoutVars>
          <dgm:chPref val="3"/>
        </dgm:presLayoutVars>
      </dgm:prSet>
      <dgm:spPr/>
    </dgm:pt>
    <dgm:pt modelId="{F0C35A5F-906A-4422-A8B1-D0F51407F99C}" type="pres">
      <dgm:prSet presAssocID="{62E78575-E260-44D4-BB75-A6E766AEBCD1}" presName="hierChild2" presStyleCnt="0"/>
      <dgm:spPr/>
    </dgm:pt>
    <dgm:pt modelId="{DE9B7EA6-6626-4A13-9A11-BA7130B3EBAE}" type="pres">
      <dgm:prSet presAssocID="{CDB055FD-518D-4B41-88E9-E9027CB29279}" presName="Name10" presStyleLbl="parChTrans1D2" presStyleIdx="0" presStyleCnt="2"/>
      <dgm:spPr/>
    </dgm:pt>
    <dgm:pt modelId="{C7291406-4FAE-438D-A474-0D0D9A401184}" type="pres">
      <dgm:prSet presAssocID="{30D0069E-902A-457B-B0EE-4E258398C201}" presName="hierRoot2" presStyleCnt="0"/>
      <dgm:spPr/>
    </dgm:pt>
    <dgm:pt modelId="{656BDFC0-CBE5-46FA-BCCF-DF6523D057EB}" type="pres">
      <dgm:prSet presAssocID="{30D0069E-902A-457B-B0EE-4E258398C201}" presName="composite2" presStyleCnt="0"/>
      <dgm:spPr/>
    </dgm:pt>
    <dgm:pt modelId="{05C2B1E4-7866-4725-9110-14A2408F1105}" type="pres">
      <dgm:prSet presAssocID="{30D0069E-902A-457B-B0EE-4E258398C201}" presName="background2" presStyleLbl="node2" presStyleIdx="0" presStyleCnt="2"/>
      <dgm:spPr/>
    </dgm:pt>
    <dgm:pt modelId="{04F09524-38C7-4924-A2F5-501B2F746A80}" type="pres">
      <dgm:prSet presAssocID="{30D0069E-902A-457B-B0EE-4E258398C201}" presName="text2" presStyleLbl="fgAcc2" presStyleIdx="0" presStyleCnt="2">
        <dgm:presLayoutVars>
          <dgm:chPref val="3"/>
        </dgm:presLayoutVars>
      </dgm:prSet>
      <dgm:spPr/>
    </dgm:pt>
    <dgm:pt modelId="{057EC2BC-F340-4841-BBE6-D7AE95F7F513}" type="pres">
      <dgm:prSet presAssocID="{30D0069E-902A-457B-B0EE-4E258398C201}" presName="hierChild3" presStyleCnt="0"/>
      <dgm:spPr/>
    </dgm:pt>
    <dgm:pt modelId="{79EDF774-CE18-486E-801A-C642CEB63A53}" type="pres">
      <dgm:prSet presAssocID="{2B025BF8-27AC-4E10-8C3C-C957C74D29D2}" presName="Name17" presStyleLbl="parChTrans1D3" presStyleIdx="0" presStyleCnt="2"/>
      <dgm:spPr/>
    </dgm:pt>
    <dgm:pt modelId="{E0B4444B-FBC2-49DC-8A8E-4613D1D28471}" type="pres">
      <dgm:prSet presAssocID="{5F2A8CFD-F350-4ACA-9358-E6FE7BC639B5}" presName="hierRoot3" presStyleCnt="0"/>
      <dgm:spPr/>
    </dgm:pt>
    <dgm:pt modelId="{8877CAB3-0AA5-483B-ACCA-6D6E2D49E134}" type="pres">
      <dgm:prSet presAssocID="{5F2A8CFD-F350-4ACA-9358-E6FE7BC639B5}" presName="composite3" presStyleCnt="0"/>
      <dgm:spPr/>
    </dgm:pt>
    <dgm:pt modelId="{626BF072-B435-444E-B1FA-C2EEE9F4ABF4}" type="pres">
      <dgm:prSet presAssocID="{5F2A8CFD-F350-4ACA-9358-E6FE7BC639B5}" presName="background3" presStyleLbl="node3" presStyleIdx="0" presStyleCnt="2"/>
      <dgm:spPr/>
    </dgm:pt>
    <dgm:pt modelId="{19DA2D27-F105-41BF-B787-606A1ED90E7C}" type="pres">
      <dgm:prSet presAssocID="{5F2A8CFD-F350-4ACA-9358-E6FE7BC639B5}" presName="text3" presStyleLbl="fgAcc3" presStyleIdx="0" presStyleCnt="2">
        <dgm:presLayoutVars>
          <dgm:chPref val="3"/>
        </dgm:presLayoutVars>
      </dgm:prSet>
      <dgm:spPr/>
    </dgm:pt>
    <dgm:pt modelId="{F53B95FC-BDC0-407E-A86C-91B69427766E}" type="pres">
      <dgm:prSet presAssocID="{5F2A8CFD-F350-4ACA-9358-E6FE7BC639B5}" presName="hierChild4" presStyleCnt="0"/>
      <dgm:spPr/>
    </dgm:pt>
    <dgm:pt modelId="{84B1CB50-CA87-47D7-A10D-A40A3DBAE8EE}" type="pres">
      <dgm:prSet presAssocID="{234B2FE2-D321-49F6-97F6-702A6B0FDB8B}" presName="Name17" presStyleLbl="parChTrans1D3" presStyleIdx="1" presStyleCnt="2"/>
      <dgm:spPr/>
    </dgm:pt>
    <dgm:pt modelId="{99D6A843-F8C9-4BA2-B4EF-78D49555119E}" type="pres">
      <dgm:prSet presAssocID="{C779745B-995B-4C44-A390-41215E101C2F}" presName="hierRoot3" presStyleCnt="0"/>
      <dgm:spPr/>
    </dgm:pt>
    <dgm:pt modelId="{988DCFBA-F44A-4BF3-BAE0-6A74C87EDB39}" type="pres">
      <dgm:prSet presAssocID="{C779745B-995B-4C44-A390-41215E101C2F}" presName="composite3" presStyleCnt="0"/>
      <dgm:spPr/>
    </dgm:pt>
    <dgm:pt modelId="{8A30119B-1D99-4557-B343-A0D536C1264F}" type="pres">
      <dgm:prSet presAssocID="{C779745B-995B-4C44-A390-41215E101C2F}" presName="background3" presStyleLbl="node3" presStyleIdx="1" presStyleCnt="2"/>
      <dgm:spPr/>
    </dgm:pt>
    <dgm:pt modelId="{3C421E40-03AB-4773-B8D7-529513B67F34}" type="pres">
      <dgm:prSet presAssocID="{C779745B-995B-4C44-A390-41215E101C2F}" presName="text3" presStyleLbl="fgAcc3" presStyleIdx="1" presStyleCnt="2">
        <dgm:presLayoutVars>
          <dgm:chPref val="3"/>
        </dgm:presLayoutVars>
      </dgm:prSet>
      <dgm:spPr/>
    </dgm:pt>
    <dgm:pt modelId="{807D38D8-48A7-4D15-9A3C-0B99639EA2C8}" type="pres">
      <dgm:prSet presAssocID="{C779745B-995B-4C44-A390-41215E101C2F}" presName="hierChild4" presStyleCnt="0"/>
      <dgm:spPr/>
    </dgm:pt>
    <dgm:pt modelId="{420DDFBC-2EBB-4516-9619-2F771726C3C7}" type="pres">
      <dgm:prSet presAssocID="{38DC52BC-3495-4654-A05D-0E4369D8632F}" presName="Name10" presStyleLbl="parChTrans1D2" presStyleIdx="1" presStyleCnt="2"/>
      <dgm:spPr/>
    </dgm:pt>
    <dgm:pt modelId="{0C006905-5BE2-4E6C-A6C8-EA1F8D678786}" type="pres">
      <dgm:prSet presAssocID="{3383DB9A-515A-480F-9056-604875737F8F}" presName="hierRoot2" presStyleCnt="0"/>
      <dgm:spPr/>
    </dgm:pt>
    <dgm:pt modelId="{9AEC6B05-006F-4D2D-9EFE-7C9DFCD8B3DF}" type="pres">
      <dgm:prSet presAssocID="{3383DB9A-515A-480F-9056-604875737F8F}" presName="composite2" presStyleCnt="0"/>
      <dgm:spPr/>
    </dgm:pt>
    <dgm:pt modelId="{7CD27C79-20F9-4294-8B6D-CD653BBCFD8C}" type="pres">
      <dgm:prSet presAssocID="{3383DB9A-515A-480F-9056-604875737F8F}" presName="background2" presStyleLbl="node2" presStyleIdx="1" presStyleCnt="2"/>
      <dgm:spPr/>
    </dgm:pt>
    <dgm:pt modelId="{7B84641D-8D5D-42A6-8D42-642120613A63}" type="pres">
      <dgm:prSet presAssocID="{3383DB9A-515A-480F-9056-604875737F8F}" presName="text2" presStyleLbl="fgAcc2" presStyleIdx="1" presStyleCnt="2">
        <dgm:presLayoutVars>
          <dgm:chPref val="3"/>
        </dgm:presLayoutVars>
      </dgm:prSet>
      <dgm:spPr/>
    </dgm:pt>
    <dgm:pt modelId="{C3624AD1-5711-4AA5-ACEE-9BBEC2CFA2AA}" type="pres">
      <dgm:prSet presAssocID="{3383DB9A-515A-480F-9056-604875737F8F}" presName="hierChild3" presStyleCnt="0"/>
      <dgm:spPr/>
    </dgm:pt>
  </dgm:ptLst>
  <dgm:cxnLst>
    <dgm:cxn modelId="{81A17809-1372-47F0-BF8A-133B16279E2F}" type="presOf" srcId="{234B2FE2-D321-49F6-97F6-702A6B0FDB8B}" destId="{84B1CB50-CA87-47D7-A10D-A40A3DBAE8EE}" srcOrd="0" destOrd="0" presId="urn:microsoft.com/office/officeart/2005/8/layout/hierarchy1"/>
    <dgm:cxn modelId="{2A31B40A-B483-416F-A40D-AE1D430E11D8}" srcId="{62E78575-E260-44D4-BB75-A6E766AEBCD1}" destId="{3383DB9A-515A-480F-9056-604875737F8F}" srcOrd="1" destOrd="0" parTransId="{38DC52BC-3495-4654-A05D-0E4369D8632F}" sibTransId="{3F6CF376-79C2-4F5E-8DEF-7857222483E4}"/>
    <dgm:cxn modelId="{BC827963-EDB3-4CFC-A894-2169E4BA409E}" type="presOf" srcId="{38DC52BC-3495-4654-A05D-0E4369D8632F}" destId="{420DDFBC-2EBB-4516-9619-2F771726C3C7}" srcOrd="0" destOrd="0" presId="urn:microsoft.com/office/officeart/2005/8/layout/hierarchy1"/>
    <dgm:cxn modelId="{BAFD207D-241C-4A93-B5C3-63A4B5F31732}" type="presOf" srcId="{30D0069E-902A-457B-B0EE-4E258398C201}" destId="{04F09524-38C7-4924-A2F5-501B2F746A80}" srcOrd="0" destOrd="0" presId="urn:microsoft.com/office/officeart/2005/8/layout/hierarchy1"/>
    <dgm:cxn modelId="{61F65A83-73BD-43A4-B48D-B0AC233A8A0C}" type="presOf" srcId="{62E78575-E260-44D4-BB75-A6E766AEBCD1}" destId="{33EB6107-80FC-4172-B0B9-7ADFF2D5647D}" srcOrd="0" destOrd="0" presId="urn:microsoft.com/office/officeart/2005/8/layout/hierarchy1"/>
    <dgm:cxn modelId="{F67D6193-EA08-410B-8D16-1956A88B5C49}" type="presOf" srcId="{2B025BF8-27AC-4E10-8C3C-C957C74D29D2}" destId="{79EDF774-CE18-486E-801A-C642CEB63A53}" srcOrd="0" destOrd="0" presId="urn:microsoft.com/office/officeart/2005/8/layout/hierarchy1"/>
    <dgm:cxn modelId="{0777A89F-2F57-4F46-9958-B09CD34240AE}" type="presOf" srcId="{CDB055FD-518D-4B41-88E9-E9027CB29279}" destId="{DE9B7EA6-6626-4A13-9A11-BA7130B3EBAE}" srcOrd="0" destOrd="0" presId="urn:microsoft.com/office/officeart/2005/8/layout/hierarchy1"/>
    <dgm:cxn modelId="{0AE628A3-4B78-4E58-864E-F430BA43FB5F}" srcId="{30D0069E-902A-457B-B0EE-4E258398C201}" destId="{5F2A8CFD-F350-4ACA-9358-E6FE7BC639B5}" srcOrd="0" destOrd="0" parTransId="{2B025BF8-27AC-4E10-8C3C-C957C74D29D2}" sibTransId="{84AF98F4-CC76-459D-A56C-E7488B3D4F3F}"/>
    <dgm:cxn modelId="{AB3FA7BB-0618-41F2-B995-EBEAF7B89524}" srcId="{62E78575-E260-44D4-BB75-A6E766AEBCD1}" destId="{30D0069E-902A-457B-B0EE-4E258398C201}" srcOrd="0" destOrd="0" parTransId="{CDB055FD-518D-4B41-88E9-E9027CB29279}" sibTransId="{59974760-3314-492B-8D0F-8D5892CEAC06}"/>
    <dgm:cxn modelId="{F0E3A6BC-7EF0-4FCA-A6ED-31306F7465CB}" type="presOf" srcId="{3383DB9A-515A-480F-9056-604875737F8F}" destId="{7B84641D-8D5D-42A6-8D42-642120613A63}" srcOrd="0" destOrd="0" presId="urn:microsoft.com/office/officeart/2005/8/layout/hierarchy1"/>
    <dgm:cxn modelId="{600DCDBE-DDEB-40EB-9231-E4BCE973F38D}" srcId="{D4C325BD-9549-48DE-B767-673BB332B5EA}" destId="{62E78575-E260-44D4-BB75-A6E766AEBCD1}" srcOrd="0" destOrd="0" parTransId="{3B822996-21E6-410B-8954-2B1069D7B6FB}" sibTransId="{C7C13779-0EAF-4162-BBD9-14C4E6989FE3}"/>
    <dgm:cxn modelId="{00FC8AD7-7CB7-48DD-8330-37D08B9633E4}" type="presOf" srcId="{D4C325BD-9549-48DE-B767-673BB332B5EA}" destId="{41644B56-068B-4017-8E53-8FEFD601EB2E}" srcOrd="0" destOrd="0" presId="urn:microsoft.com/office/officeart/2005/8/layout/hierarchy1"/>
    <dgm:cxn modelId="{9E34A1E3-FC0F-4D4D-A6B2-8B2B1AC91A94}" type="presOf" srcId="{5F2A8CFD-F350-4ACA-9358-E6FE7BC639B5}" destId="{19DA2D27-F105-41BF-B787-606A1ED90E7C}" srcOrd="0" destOrd="0" presId="urn:microsoft.com/office/officeart/2005/8/layout/hierarchy1"/>
    <dgm:cxn modelId="{E9D047E8-397E-4508-A8E9-3DEFD35793D6}" type="presOf" srcId="{C779745B-995B-4C44-A390-41215E101C2F}" destId="{3C421E40-03AB-4773-B8D7-529513B67F34}" srcOrd="0" destOrd="0" presId="urn:microsoft.com/office/officeart/2005/8/layout/hierarchy1"/>
    <dgm:cxn modelId="{D13495F4-F095-4004-B820-2C5207140F74}" srcId="{30D0069E-902A-457B-B0EE-4E258398C201}" destId="{C779745B-995B-4C44-A390-41215E101C2F}" srcOrd="1" destOrd="0" parTransId="{234B2FE2-D321-49F6-97F6-702A6B0FDB8B}" sibTransId="{E5AFC41D-5D4E-41FA-9432-ED762C9B75C2}"/>
    <dgm:cxn modelId="{87A2D6F3-356D-4AA8-AC25-613ABF6DF43C}" type="presParOf" srcId="{41644B56-068B-4017-8E53-8FEFD601EB2E}" destId="{7A9D75D5-7724-4FE1-B389-87888982DF3A}" srcOrd="0" destOrd="0" presId="urn:microsoft.com/office/officeart/2005/8/layout/hierarchy1"/>
    <dgm:cxn modelId="{70D5F59B-BDD1-43F8-AA42-DD6FA765D259}" type="presParOf" srcId="{7A9D75D5-7724-4FE1-B389-87888982DF3A}" destId="{028171FE-DE20-4966-B391-145202022BE6}" srcOrd="0" destOrd="0" presId="urn:microsoft.com/office/officeart/2005/8/layout/hierarchy1"/>
    <dgm:cxn modelId="{033F8F96-120A-422E-A7EE-05C53B463B7E}" type="presParOf" srcId="{028171FE-DE20-4966-B391-145202022BE6}" destId="{5609EAF5-24F6-4F2A-B601-1396249C4CEE}" srcOrd="0" destOrd="0" presId="urn:microsoft.com/office/officeart/2005/8/layout/hierarchy1"/>
    <dgm:cxn modelId="{0AAF4DA6-607A-4F01-9ECC-6E4C164C11ED}" type="presParOf" srcId="{028171FE-DE20-4966-B391-145202022BE6}" destId="{33EB6107-80FC-4172-B0B9-7ADFF2D5647D}" srcOrd="1" destOrd="0" presId="urn:microsoft.com/office/officeart/2005/8/layout/hierarchy1"/>
    <dgm:cxn modelId="{F6161C2A-218B-4B7A-9BAF-2C4C401357DD}" type="presParOf" srcId="{7A9D75D5-7724-4FE1-B389-87888982DF3A}" destId="{F0C35A5F-906A-4422-A8B1-D0F51407F99C}" srcOrd="1" destOrd="0" presId="urn:microsoft.com/office/officeart/2005/8/layout/hierarchy1"/>
    <dgm:cxn modelId="{9B878646-C469-458F-8E7C-6DD752EEA9EF}" type="presParOf" srcId="{F0C35A5F-906A-4422-A8B1-D0F51407F99C}" destId="{DE9B7EA6-6626-4A13-9A11-BA7130B3EBAE}" srcOrd="0" destOrd="0" presId="urn:microsoft.com/office/officeart/2005/8/layout/hierarchy1"/>
    <dgm:cxn modelId="{71BA2226-5289-4217-BAE7-C1C19F83C63C}" type="presParOf" srcId="{F0C35A5F-906A-4422-A8B1-D0F51407F99C}" destId="{C7291406-4FAE-438D-A474-0D0D9A401184}" srcOrd="1" destOrd="0" presId="urn:microsoft.com/office/officeart/2005/8/layout/hierarchy1"/>
    <dgm:cxn modelId="{0AC4526B-E6E9-46D2-93C5-BCA2C24CFE9F}" type="presParOf" srcId="{C7291406-4FAE-438D-A474-0D0D9A401184}" destId="{656BDFC0-CBE5-46FA-BCCF-DF6523D057EB}" srcOrd="0" destOrd="0" presId="urn:microsoft.com/office/officeart/2005/8/layout/hierarchy1"/>
    <dgm:cxn modelId="{AE331DF4-0287-4F1C-82AE-5A5F76B6FB56}" type="presParOf" srcId="{656BDFC0-CBE5-46FA-BCCF-DF6523D057EB}" destId="{05C2B1E4-7866-4725-9110-14A2408F1105}" srcOrd="0" destOrd="0" presId="urn:microsoft.com/office/officeart/2005/8/layout/hierarchy1"/>
    <dgm:cxn modelId="{077BE908-1296-4EEC-9FCA-655291C17D95}" type="presParOf" srcId="{656BDFC0-CBE5-46FA-BCCF-DF6523D057EB}" destId="{04F09524-38C7-4924-A2F5-501B2F746A80}" srcOrd="1" destOrd="0" presId="urn:microsoft.com/office/officeart/2005/8/layout/hierarchy1"/>
    <dgm:cxn modelId="{59228D06-94DA-4075-A3D9-C0974368AD7C}" type="presParOf" srcId="{C7291406-4FAE-438D-A474-0D0D9A401184}" destId="{057EC2BC-F340-4841-BBE6-D7AE95F7F513}" srcOrd="1" destOrd="0" presId="urn:microsoft.com/office/officeart/2005/8/layout/hierarchy1"/>
    <dgm:cxn modelId="{A44DEEB2-DB9F-4B8B-93C2-D47BD5ECA484}" type="presParOf" srcId="{057EC2BC-F340-4841-BBE6-D7AE95F7F513}" destId="{79EDF774-CE18-486E-801A-C642CEB63A53}" srcOrd="0" destOrd="0" presId="urn:microsoft.com/office/officeart/2005/8/layout/hierarchy1"/>
    <dgm:cxn modelId="{A752BA51-75E3-4C98-AD69-B679334398B2}" type="presParOf" srcId="{057EC2BC-F340-4841-BBE6-D7AE95F7F513}" destId="{E0B4444B-FBC2-49DC-8A8E-4613D1D28471}" srcOrd="1" destOrd="0" presId="urn:microsoft.com/office/officeart/2005/8/layout/hierarchy1"/>
    <dgm:cxn modelId="{0FEE5EC9-07F3-47DA-95EF-806DF2019A31}" type="presParOf" srcId="{E0B4444B-FBC2-49DC-8A8E-4613D1D28471}" destId="{8877CAB3-0AA5-483B-ACCA-6D6E2D49E134}" srcOrd="0" destOrd="0" presId="urn:microsoft.com/office/officeart/2005/8/layout/hierarchy1"/>
    <dgm:cxn modelId="{475D279A-4468-4C83-8F2D-E2F8040F2727}" type="presParOf" srcId="{8877CAB3-0AA5-483B-ACCA-6D6E2D49E134}" destId="{626BF072-B435-444E-B1FA-C2EEE9F4ABF4}" srcOrd="0" destOrd="0" presId="urn:microsoft.com/office/officeart/2005/8/layout/hierarchy1"/>
    <dgm:cxn modelId="{9CF96B7A-C8DA-4728-9E25-C0625055F4D1}" type="presParOf" srcId="{8877CAB3-0AA5-483B-ACCA-6D6E2D49E134}" destId="{19DA2D27-F105-41BF-B787-606A1ED90E7C}" srcOrd="1" destOrd="0" presId="urn:microsoft.com/office/officeart/2005/8/layout/hierarchy1"/>
    <dgm:cxn modelId="{3117429E-427A-462E-BC37-B71F26D8932F}" type="presParOf" srcId="{E0B4444B-FBC2-49DC-8A8E-4613D1D28471}" destId="{F53B95FC-BDC0-407E-A86C-91B69427766E}" srcOrd="1" destOrd="0" presId="urn:microsoft.com/office/officeart/2005/8/layout/hierarchy1"/>
    <dgm:cxn modelId="{77857BB9-B41A-4D6E-9689-0A7E52A19675}" type="presParOf" srcId="{057EC2BC-F340-4841-BBE6-D7AE95F7F513}" destId="{84B1CB50-CA87-47D7-A10D-A40A3DBAE8EE}" srcOrd="2" destOrd="0" presId="urn:microsoft.com/office/officeart/2005/8/layout/hierarchy1"/>
    <dgm:cxn modelId="{F25EAE9F-C111-41FC-A685-F336C4893881}" type="presParOf" srcId="{057EC2BC-F340-4841-BBE6-D7AE95F7F513}" destId="{99D6A843-F8C9-4BA2-B4EF-78D49555119E}" srcOrd="3" destOrd="0" presId="urn:microsoft.com/office/officeart/2005/8/layout/hierarchy1"/>
    <dgm:cxn modelId="{193C301C-1F10-4EF9-96F4-2F29E86BD57A}" type="presParOf" srcId="{99D6A843-F8C9-4BA2-B4EF-78D49555119E}" destId="{988DCFBA-F44A-4BF3-BAE0-6A74C87EDB39}" srcOrd="0" destOrd="0" presId="urn:microsoft.com/office/officeart/2005/8/layout/hierarchy1"/>
    <dgm:cxn modelId="{0CFE97FE-1289-42DE-B381-3D34A19CC9C3}" type="presParOf" srcId="{988DCFBA-F44A-4BF3-BAE0-6A74C87EDB39}" destId="{8A30119B-1D99-4557-B343-A0D536C1264F}" srcOrd="0" destOrd="0" presId="urn:microsoft.com/office/officeart/2005/8/layout/hierarchy1"/>
    <dgm:cxn modelId="{586524B4-2A06-4046-AF70-2CDC1C971502}" type="presParOf" srcId="{988DCFBA-F44A-4BF3-BAE0-6A74C87EDB39}" destId="{3C421E40-03AB-4773-B8D7-529513B67F34}" srcOrd="1" destOrd="0" presId="urn:microsoft.com/office/officeart/2005/8/layout/hierarchy1"/>
    <dgm:cxn modelId="{2B2019B7-49F3-4A9D-B243-6845F805F5C4}" type="presParOf" srcId="{99D6A843-F8C9-4BA2-B4EF-78D49555119E}" destId="{807D38D8-48A7-4D15-9A3C-0B99639EA2C8}" srcOrd="1" destOrd="0" presId="urn:microsoft.com/office/officeart/2005/8/layout/hierarchy1"/>
    <dgm:cxn modelId="{33A95015-6E6C-45F8-97D4-E17354BBCA68}" type="presParOf" srcId="{F0C35A5F-906A-4422-A8B1-D0F51407F99C}" destId="{420DDFBC-2EBB-4516-9619-2F771726C3C7}" srcOrd="2" destOrd="0" presId="urn:microsoft.com/office/officeart/2005/8/layout/hierarchy1"/>
    <dgm:cxn modelId="{F9D36F8E-4C07-4C50-8669-0A85C674E7F9}" type="presParOf" srcId="{F0C35A5F-906A-4422-A8B1-D0F51407F99C}" destId="{0C006905-5BE2-4E6C-A6C8-EA1F8D678786}" srcOrd="3" destOrd="0" presId="urn:microsoft.com/office/officeart/2005/8/layout/hierarchy1"/>
    <dgm:cxn modelId="{9672234D-2DF7-43D3-B458-F12DC0D8EA78}" type="presParOf" srcId="{0C006905-5BE2-4E6C-A6C8-EA1F8D678786}" destId="{9AEC6B05-006F-4D2D-9EFE-7C9DFCD8B3DF}" srcOrd="0" destOrd="0" presId="urn:microsoft.com/office/officeart/2005/8/layout/hierarchy1"/>
    <dgm:cxn modelId="{B19FD918-D562-444E-8AE3-1DDAFCE5D4E3}" type="presParOf" srcId="{9AEC6B05-006F-4D2D-9EFE-7C9DFCD8B3DF}" destId="{7CD27C79-20F9-4294-8B6D-CD653BBCFD8C}" srcOrd="0" destOrd="0" presId="urn:microsoft.com/office/officeart/2005/8/layout/hierarchy1"/>
    <dgm:cxn modelId="{CF9CCD44-3237-4A6E-861E-AE346A150A88}" type="presParOf" srcId="{9AEC6B05-006F-4D2D-9EFE-7C9DFCD8B3DF}" destId="{7B84641D-8D5D-42A6-8D42-642120613A63}" srcOrd="1" destOrd="0" presId="urn:microsoft.com/office/officeart/2005/8/layout/hierarchy1"/>
    <dgm:cxn modelId="{39911C65-24E4-480C-B4B4-2CE54E630D3A}" type="presParOf" srcId="{0C006905-5BE2-4E6C-A6C8-EA1F8D678786}" destId="{C3624AD1-5711-4AA5-ACEE-9BBEC2CFA2A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C325BD-9549-48DE-B767-673BB332B5E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E78575-E260-44D4-BB75-A6E766AEBCD1}">
      <dgm:prSet phldrT="[Text]"/>
      <dgm:spPr/>
      <dgm:t>
        <a:bodyPr/>
        <a:lstStyle/>
        <a:p>
          <a:r>
            <a:rPr lang="en-US" dirty="0" err="1"/>
            <a:t>Knjiga</a:t>
          </a:r>
          <a:endParaRPr lang="en-US" dirty="0"/>
        </a:p>
      </dgm:t>
    </dgm:pt>
    <dgm:pt modelId="{3B822996-21E6-410B-8954-2B1069D7B6FB}" type="parTrans" cxnId="{600DCDBE-DDEB-40EB-9231-E4BCE973F38D}">
      <dgm:prSet/>
      <dgm:spPr/>
      <dgm:t>
        <a:bodyPr/>
        <a:lstStyle/>
        <a:p>
          <a:endParaRPr lang="en-US"/>
        </a:p>
      </dgm:t>
    </dgm:pt>
    <dgm:pt modelId="{C7C13779-0EAF-4162-BBD9-14C4E6989FE3}" type="sibTrans" cxnId="{600DCDBE-DDEB-40EB-9231-E4BCE973F38D}">
      <dgm:prSet/>
      <dgm:spPr/>
      <dgm:t>
        <a:bodyPr/>
        <a:lstStyle/>
        <a:p>
          <a:endParaRPr lang="en-US"/>
        </a:p>
      </dgm:t>
    </dgm:pt>
    <dgm:pt modelId="{30D0069E-902A-457B-B0EE-4E258398C201}">
      <dgm:prSet phldrT="[Text]"/>
      <dgm:spPr>
        <a:solidFill>
          <a:srgbClr val="9ECB33"/>
        </a:solidFill>
      </dgm:spPr>
      <dgm:t>
        <a:bodyPr/>
        <a:lstStyle/>
        <a:p>
          <a:r>
            <a:rPr lang="en-US" dirty="0" err="1"/>
            <a:t>Autor</a:t>
          </a:r>
          <a:endParaRPr lang="en-US" dirty="0"/>
        </a:p>
      </dgm:t>
    </dgm:pt>
    <dgm:pt modelId="{CDB055FD-518D-4B41-88E9-E9027CB29279}" type="parTrans" cxnId="{AB3FA7BB-0618-41F2-B995-EBEAF7B89524}">
      <dgm:prSet/>
      <dgm:spPr/>
      <dgm:t>
        <a:bodyPr/>
        <a:lstStyle/>
        <a:p>
          <a:endParaRPr lang="en-US"/>
        </a:p>
      </dgm:t>
    </dgm:pt>
    <dgm:pt modelId="{59974760-3314-492B-8D0F-8D5892CEAC06}" type="sibTrans" cxnId="{AB3FA7BB-0618-41F2-B995-EBEAF7B89524}">
      <dgm:prSet/>
      <dgm:spPr/>
      <dgm:t>
        <a:bodyPr/>
        <a:lstStyle/>
        <a:p>
          <a:endParaRPr lang="en-US"/>
        </a:p>
      </dgm:t>
    </dgm:pt>
    <dgm:pt modelId="{3383DB9A-515A-480F-9056-604875737F8F}">
      <dgm:prSet phldrT="[Text]"/>
      <dgm:spPr>
        <a:solidFill>
          <a:srgbClr val="9ECB33"/>
        </a:solidFill>
      </dgm:spPr>
      <dgm:t>
        <a:bodyPr/>
        <a:lstStyle/>
        <a:p>
          <a:r>
            <a:rPr lang="en-US" dirty="0"/>
            <a:t>Info</a:t>
          </a:r>
        </a:p>
      </dgm:t>
    </dgm:pt>
    <dgm:pt modelId="{38DC52BC-3495-4654-A05D-0E4369D8632F}" type="parTrans" cxnId="{2A31B40A-B483-416F-A40D-AE1D430E11D8}">
      <dgm:prSet/>
      <dgm:spPr/>
      <dgm:t>
        <a:bodyPr/>
        <a:lstStyle/>
        <a:p>
          <a:endParaRPr lang="en-US"/>
        </a:p>
      </dgm:t>
    </dgm:pt>
    <dgm:pt modelId="{3F6CF376-79C2-4F5E-8DEF-7857222483E4}" type="sibTrans" cxnId="{2A31B40A-B483-416F-A40D-AE1D430E11D8}">
      <dgm:prSet/>
      <dgm:spPr/>
      <dgm:t>
        <a:bodyPr/>
        <a:lstStyle/>
        <a:p>
          <a:endParaRPr lang="en-US"/>
        </a:p>
      </dgm:t>
    </dgm:pt>
    <dgm:pt modelId="{41644B56-068B-4017-8E53-8FEFD601EB2E}" type="pres">
      <dgm:prSet presAssocID="{D4C325BD-9549-48DE-B767-673BB332B5E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A9D75D5-7724-4FE1-B389-87888982DF3A}" type="pres">
      <dgm:prSet presAssocID="{62E78575-E260-44D4-BB75-A6E766AEBCD1}" presName="hierRoot1" presStyleCnt="0"/>
      <dgm:spPr/>
    </dgm:pt>
    <dgm:pt modelId="{028171FE-DE20-4966-B391-145202022BE6}" type="pres">
      <dgm:prSet presAssocID="{62E78575-E260-44D4-BB75-A6E766AEBCD1}" presName="composite" presStyleCnt="0"/>
      <dgm:spPr/>
    </dgm:pt>
    <dgm:pt modelId="{5609EAF5-24F6-4F2A-B601-1396249C4CEE}" type="pres">
      <dgm:prSet presAssocID="{62E78575-E260-44D4-BB75-A6E766AEBCD1}" presName="background" presStyleLbl="node0" presStyleIdx="0" presStyleCnt="1"/>
      <dgm:spPr/>
    </dgm:pt>
    <dgm:pt modelId="{33EB6107-80FC-4172-B0B9-7ADFF2D5647D}" type="pres">
      <dgm:prSet presAssocID="{62E78575-E260-44D4-BB75-A6E766AEBCD1}" presName="text" presStyleLbl="fgAcc0" presStyleIdx="0" presStyleCnt="1">
        <dgm:presLayoutVars>
          <dgm:chPref val="3"/>
        </dgm:presLayoutVars>
      </dgm:prSet>
      <dgm:spPr/>
    </dgm:pt>
    <dgm:pt modelId="{F0C35A5F-906A-4422-A8B1-D0F51407F99C}" type="pres">
      <dgm:prSet presAssocID="{62E78575-E260-44D4-BB75-A6E766AEBCD1}" presName="hierChild2" presStyleCnt="0"/>
      <dgm:spPr/>
    </dgm:pt>
    <dgm:pt modelId="{DE9B7EA6-6626-4A13-9A11-BA7130B3EBAE}" type="pres">
      <dgm:prSet presAssocID="{CDB055FD-518D-4B41-88E9-E9027CB29279}" presName="Name10" presStyleLbl="parChTrans1D2" presStyleIdx="0" presStyleCnt="2"/>
      <dgm:spPr/>
    </dgm:pt>
    <dgm:pt modelId="{C7291406-4FAE-438D-A474-0D0D9A401184}" type="pres">
      <dgm:prSet presAssocID="{30D0069E-902A-457B-B0EE-4E258398C201}" presName="hierRoot2" presStyleCnt="0"/>
      <dgm:spPr/>
    </dgm:pt>
    <dgm:pt modelId="{656BDFC0-CBE5-46FA-BCCF-DF6523D057EB}" type="pres">
      <dgm:prSet presAssocID="{30D0069E-902A-457B-B0EE-4E258398C201}" presName="composite2" presStyleCnt="0"/>
      <dgm:spPr/>
    </dgm:pt>
    <dgm:pt modelId="{05C2B1E4-7866-4725-9110-14A2408F1105}" type="pres">
      <dgm:prSet presAssocID="{30D0069E-902A-457B-B0EE-4E258398C201}" presName="background2" presStyleLbl="node2" presStyleIdx="0" presStyleCnt="2"/>
      <dgm:spPr/>
    </dgm:pt>
    <dgm:pt modelId="{04F09524-38C7-4924-A2F5-501B2F746A80}" type="pres">
      <dgm:prSet presAssocID="{30D0069E-902A-457B-B0EE-4E258398C201}" presName="text2" presStyleLbl="fgAcc2" presStyleIdx="0" presStyleCnt="2">
        <dgm:presLayoutVars>
          <dgm:chPref val="3"/>
        </dgm:presLayoutVars>
      </dgm:prSet>
      <dgm:spPr/>
    </dgm:pt>
    <dgm:pt modelId="{057EC2BC-F340-4841-BBE6-D7AE95F7F513}" type="pres">
      <dgm:prSet presAssocID="{30D0069E-902A-457B-B0EE-4E258398C201}" presName="hierChild3" presStyleCnt="0"/>
      <dgm:spPr/>
    </dgm:pt>
    <dgm:pt modelId="{420DDFBC-2EBB-4516-9619-2F771726C3C7}" type="pres">
      <dgm:prSet presAssocID="{38DC52BC-3495-4654-A05D-0E4369D8632F}" presName="Name10" presStyleLbl="parChTrans1D2" presStyleIdx="1" presStyleCnt="2"/>
      <dgm:spPr/>
    </dgm:pt>
    <dgm:pt modelId="{0C006905-5BE2-4E6C-A6C8-EA1F8D678786}" type="pres">
      <dgm:prSet presAssocID="{3383DB9A-515A-480F-9056-604875737F8F}" presName="hierRoot2" presStyleCnt="0"/>
      <dgm:spPr/>
    </dgm:pt>
    <dgm:pt modelId="{9AEC6B05-006F-4D2D-9EFE-7C9DFCD8B3DF}" type="pres">
      <dgm:prSet presAssocID="{3383DB9A-515A-480F-9056-604875737F8F}" presName="composite2" presStyleCnt="0"/>
      <dgm:spPr/>
    </dgm:pt>
    <dgm:pt modelId="{7CD27C79-20F9-4294-8B6D-CD653BBCFD8C}" type="pres">
      <dgm:prSet presAssocID="{3383DB9A-515A-480F-9056-604875737F8F}" presName="background2" presStyleLbl="node2" presStyleIdx="1" presStyleCnt="2"/>
      <dgm:spPr/>
    </dgm:pt>
    <dgm:pt modelId="{7B84641D-8D5D-42A6-8D42-642120613A63}" type="pres">
      <dgm:prSet presAssocID="{3383DB9A-515A-480F-9056-604875737F8F}" presName="text2" presStyleLbl="fgAcc2" presStyleIdx="1" presStyleCnt="2">
        <dgm:presLayoutVars>
          <dgm:chPref val="3"/>
        </dgm:presLayoutVars>
      </dgm:prSet>
      <dgm:spPr/>
    </dgm:pt>
    <dgm:pt modelId="{C3624AD1-5711-4AA5-ACEE-9BBEC2CFA2AA}" type="pres">
      <dgm:prSet presAssocID="{3383DB9A-515A-480F-9056-604875737F8F}" presName="hierChild3" presStyleCnt="0"/>
      <dgm:spPr/>
    </dgm:pt>
  </dgm:ptLst>
  <dgm:cxnLst>
    <dgm:cxn modelId="{2A31B40A-B483-416F-A40D-AE1D430E11D8}" srcId="{62E78575-E260-44D4-BB75-A6E766AEBCD1}" destId="{3383DB9A-515A-480F-9056-604875737F8F}" srcOrd="1" destOrd="0" parTransId="{38DC52BC-3495-4654-A05D-0E4369D8632F}" sibTransId="{3F6CF376-79C2-4F5E-8DEF-7857222483E4}"/>
    <dgm:cxn modelId="{BDBD053D-CEE4-4C21-AA73-9B6A1777B377}" type="presOf" srcId="{38DC52BC-3495-4654-A05D-0E4369D8632F}" destId="{420DDFBC-2EBB-4516-9619-2F771726C3C7}" srcOrd="0" destOrd="0" presId="urn:microsoft.com/office/officeart/2005/8/layout/hierarchy1"/>
    <dgm:cxn modelId="{81F54866-16DA-4B13-8EBF-60A045E98EF6}" type="presOf" srcId="{D4C325BD-9549-48DE-B767-673BB332B5EA}" destId="{41644B56-068B-4017-8E53-8FEFD601EB2E}" srcOrd="0" destOrd="0" presId="urn:microsoft.com/office/officeart/2005/8/layout/hierarchy1"/>
    <dgm:cxn modelId="{CF1CE6B7-1DE0-4150-BFA4-E12C38A284E9}" type="presOf" srcId="{30D0069E-902A-457B-B0EE-4E258398C201}" destId="{04F09524-38C7-4924-A2F5-501B2F746A80}" srcOrd="0" destOrd="0" presId="urn:microsoft.com/office/officeart/2005/8/layout/hierarchy1"/>
    <dgm:cxn modelId="{AB3FA7BB-0618-41F2-B995-EBEAF7B89524}" srcId="{62E78575-E260-44D4-BB75-A6E766AEBCD1}" destId="{30D0069E-902A-457B-B0EE-4E258398C201}" srcOrd="0" destOrd="0" parTransId="{CDB055FD-518D-4B41-88E9-E9027CB29279}" sibTransId="{59974760-3314-492B-8D0F-8D5892CEAC06}"/>
    <dgm:cxn modelId="{75891CBC-0393-45F8-8B0E-B9E3FE1C7B31}" type="presOf" srcId="{62E78575-E260-44D4-BB75-A6E766AEBCD1}" destId="{33EB6107-80FC-4172-B0B9-7ADFF2D5647D}" srcOrd="0" destOrd="0" presId="urn:microsoft.com/office/officeart/2005/8/layout/hierarchy1"/>
    <dgm:cxn modelId="{600DCDBE-DDEB-40EB-9231-E4BCE973F38D}" srcId="{D4C325BD-9549-48DE-B767-673BB332B5EA}" destId="{62E78575-E260-44D4-BB75-A6E766AEBCD1}" srcOrd="0" destOrd="0" parTransId="{3B822996-21E6-410B-8954-2B1069D7B6FB}" sibTransId="{C7C13779-0EAF-4162-BBD9-14C4E6989FE3}"/>
    <dgm:cxn modelId="{B0BCA4D3-0DE3-4A59-9AE9-90F3D475013C}" type="presOf" srcId="{CDB055FD-518D-4B41-88E9-E9027CB29279}" destId="{DE9B7EA6-6626-4A13-9A11-BA7130B3EBAE}" srcOrd="0" destOrd="0" presId="urn:microsoft.com/office/officeart/2005/8/layout/hierarchy1"/>
    <dgm:cxn modelId="{764039D4-1513-4481-A25F-A30337FF8FCF}" type="presOf" srcId="{3383DB9A-515A-480F-9056-604875737F8F}" destId="{7B84641D-8D5D-42A6-8D42-642120613A63}" srcOrd="0" destOrd="0" presId="urn:microsoft.com/office/officeart/2005/8/layout/hierarchy1"/>
    <dgm:cxn modelId="{E7C179CA-9208-458C-B4C5-F0E5FA2F78F6}" type="presParOf" srcId="{41644B56-068B-4017-8E53-8FEFD601EB2E}" destId="{7A9D75D5-7724-4FE1-B389-87888982DF3A}" srcOrd="0" destOrd="0" presId="urn:microsoft.com/office/officeart/2005/8/layout/hierarchy1"/>
    <dgm:cxn modelId="{17C33CF9-2D40-4482-9FFE-CC1EEEDEBF40}" type="presParOf" srcId="{7A9D75D5-7724-4FE1-B389-87888982DF3A}" destId="{028171FE-DE20-4966-B391-145202022BE6}" srcOrd="0" destOrd="0" presId="urn:microsoft.com/office/officeart/2005/8/layout/hierarchy1"/>
    <dgm:cxn modelId="{A1EDA50F-D900-4671-83CC-598FE42C3BAE}" type="presParOf" srcId="{028171FE-DE20-4966-B391-145202022BE6}" destId="{5609EAF5-24F6-4F2A-B601-1396249C4CEE}" srcOrd="0" destOrd="0" presId="urn:microsoft.com/office/officeart/2005/8/layout/hierarchy1"/>
    <dgm:cxn modelId="{0B1E789D-85E4-4141-A92F-3B42551B23F8}" type="presParOf" srcId="{028171FE-DE20-4966-B391-145202022BE6}" destId="{33EB6107-80FC-4172-B0B9-7ADFF2D5647D}" srcOrd="1" destOrd="0" presId="urn:microsoft.com/office/officeart/2005/8/layout/hierarchy1"/>
    <dgm:cxn modelId="{5E944E95-E76A-4F82-8703-E5879AF1B90F}" type="presParOf" srcId="{7A9D75D5-7724-4FE1-B389-87888982DF3A}" destId="{F0C35A5F-906A-4422-A8B1-D0F51407F99C}" srcOrd="1" destOrd="0" presId="urn:microsoft.com/office/officeart/2005/8/layout/hierarchy1"/>
    <dgm:cxn modelId="{F4F39471-4E59-4CEA-B388-E1101358C530}" type="presParOf" srcId="{F0C35A5F-906A-4422-A8B1-D0F51407F99C}" destId="{DE9B7EA6-6626-4A13-9A11-BA7130B3EBAE}" srcOrd="0" destOrd="0" presId="urn:microsoft.com/office/officeart/2005/8/layout/hierarchy1"/>
    <dgm:cxn modelId="{C7B5E24C-4CB8-4D43-903D-15E57A78951E}" type="presParOf" srcId="{F0C35A5F-906A-4422-A8B1-D0F51407F99C}" destId="{C7291406-4FAE-438D-A474-0D0D9A401184}" srcOrd="1" destOrd="0" presId="urn:microsoft.com/office/officeart/2005/8/layout/hierarchy1"/>
    <dgm:cxn modelId="{E37BC090-F36C-4E01-8486-DD16A5DA1FF2}" type="presParOf" srcId="{C7291406-4FAE-438D-A474-0D0D9A401184}" destId="{656BDFC0-CBE5-46FA-BCCF-DF6523D057EB}" srcOrd="0" destOrd="0" presId="urn:microsoft.com/office/officeart/2005/8/layout/hierarchy1"/>
    <dgm:cxn modelId="{045EF158-A991-4A1C-B50A-799EF5ED8EC5}" type="presParOf" srcId="{656BDFC0-CBE5-46FA-BCCF-DF6523D057EB}" destId="{05C2B1E4-7866-4725-9110-14A2408F1105}" srcOrd="0" destOrd="0" presId="urn:microsoft.com/office/officeart/2005/8/layout/hierarchy1"/>
    <dgm:cxn modelId="{C33A6F32-4963-46C1-94DD-3B468923091F}" type="presParOf" srcId="{656BDFC0-CBE5-46FA-BCCF-DF6523D057EB}" destId="{04F09524-38C7-4924-A2F5-501B2F746A80}" srcOrd="1" destOrd="0" presId="urn:microsoft.com/office/officeart/2005/8/layout/hierarchy1"/>
    <dgm:cxn modelId="{5F4F8156-A3AC-49B0-9867-3B626AC07B80}" type="presParOf" srcId="{C7291406-4FAE-438D-A474-0D0D9A401184}" destId="{057EC2BC-F340-4841-BBE6-D7AE95F7F513}" srcOrd="1" destOrd="0" presId="urn:microsoft.com/office/officeart/2005/8/layout/hierarchy1"/>
    <dgm:cxn modelId="{6FF2EC5D-D79F-4C28-9392-4F619EDB099D}" type="presParOf" srcId="{F0C35A5F-906A-4422-A8B1-D0F51407F99C}" destId="{420DDFBC-2EBB-4516-9619-2F771726C3C7}" srcOrd="2" destOrd="0" presId="urn:microsoft.com/office/officeart/2005/8/layout/hierarchy1"/>
    <dgm:cxn modelId="{3A850B54-E75B-4AB3-8D81-7C73829A8939}" type="presParOf" srcId="{F0C35A5F-906A-4422-A8B1-D0F51407F99C}" destId="{0C006905-5BE2-4E6C-A6C8-EA1F8D678786}" srcOrd="3" destOrd="0" presId="urn:microsoft.com/office/officeart/2005/8/layout/hierarchy1"/>
    <dgm:cxn modelId="{4D640F92-3F0F-4327-9E18-DAF81307258E}" type="presParOf" srcId="{0C006905-5BE2-4E6C-A6C8-EA1F8D678786}" destId="{9AEC6B05-006F-4D2D-9EFE-7C9DFCD8B3DF}" srcOrd="0" destOrd="0" presId="urn:microsoft.com/office/officeart/2005/8/layout/hierarchy1"/>
    <dgm:cxn modelId="{DD741236-A2FA-4EC2-B269-50235CE7787E}" type="presParOf" srcId="{9AEC6B05-006F-4D2D-9EFE-7C9DFCD8B3DF}" destId="{7CD27C79-20F9-4294-8B6D-CD653BBCFD8C}" srcOrd="0" destOrd="0" presId="urn:microsoft.com/office/officeart/2005/8/layout/hierarchy1"/>
    <dgm:cxn modelId="{15E573AF-1AB3-4D3A-924D-4C2A89E5D043}" type="presParOf" srcId="{9AEC6B05-006F-4D2D-9EFE-7C9DFCD8B3DF}" destId="{7B84641D-8D5D-42A6-8D42-642120613A63}" srcOrd="1" destOrd="0" presId="urn:microsoft.com/office/officeart/2005/8/layout/hierarchy1"/>
    <dgm:cxn modelId="{3B2BB971-2605-422E-9A18-DC2DB2BDC1BF}" type="presParOf" srcId="{0C006905-5BE2-4E6C-A6C8-EA1F8D678786}" destId="{C3624AD1-5711-4AA5-ACEE-9BBEC2CFA2A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C325BD-9549-48DE-B767-673BB332B5E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E78575-E260-44D4-BB75-A6E766AEBCD1}">
      <dgm:prSet phldrT="[Text]"/>
      <dgm:spPr/>
      <dgm:t>
        <a:bodyPr/>
        <a:lstStyle/>
        <a:p>
          <a:r>
            <a:rPr lang="sr-Latn-CS" dirty="0"/>
            <a:t>body</a:t>
          </a:r>
          <a:endParaRPr lang="en-US" dirty="0"/>
        </a:p>
      </dgm:t>
    </dgm:pt>
    <dgm:pt modelId="{3B822996-21E6-410B-8954-2B1069D7B6FB}" type="parTrans" cxnId="{600DCDBE-DDEB-40EB-9231-E4BCE973F38D}">
      <dgm:prSet/>
      <dgm:spPr/>
      <dgm:t>
        <a:bodyPr/>
        <a:lstStyle/>
        <a:p>
          <a:endParaRPr lang="en-US"/>
        </a:p>
      </dgm:t>
    </dgm:pt>
    <dgm:pt modelId="{C7C13779-0EAF-4162-BBD9-14C4E6989FE3}" type="sibTrans" cxnId="{600DCDBE-DDEB-40EB-9231-E4BCE973F38D}">
      <dgm:prSet/>
      <dgm:spPr/>
      <dgm:t>
        <a:bodyPr/>
        <a:lstStyle/>
        <a:p>
          <a:endParaRPr lang="en-US"/>
        </a:p>
      </dgm:t>
    </dgm:pt>
    <dgm:pt modelId="{30D0069E-902A-457B-B0EE-4E258398C201}">
      <dgm:prSet phldrT="[Text]"/>
      <dgm:spPr>
        <a:solidFill>
          <a:srgbClr val="9ECB33"/>
        </a:solidFill>
      </dgm:spPr>
      <dgm:t>
        <a:bodyPr/>
        <a:lstStyle/>
        <a:p>
          <a:r>
            <a:rPr lang="sr-Latn-CS" dirty="0"/>
            <a:t>div</a:t>
          </a:r>
          <a:endParaRPr lang="en-US" dirty="0"/>
        </a:p>
      </dgm:t>
    </dgm:pt>
    <dgm:pt modelId="{CDB055FD-518D-4B41-88E9-E9027CB29279}" type="parTrans" cxnId="{AB3FA7BB-0618-41F2-B995-EBEAF7B89524}">
      <dgm:prSet/>
      <dgm:spPr/>
      <dgm:t>
        <a:bodyPr/>
        <a:lstStyle/>
        <a:p>
          <a:endParaRPr lang="en-US"/>
        </a:p>
      </dgm:t>
    </dgm:pt>
    <dgm:pt modelId="{59974760-3314-492B-8D0F-8D5892CEAC06}" type="sibTrans" cxnId="{AB3FA7BB-0618-41F2-B995-EBEAF7B89524}">
      <dgm:prSet/>
      <dgm:spPr/>
      <dgm:t>
        <a:bodyPr/>
        <a:lstStyle/>
        <a:p>
          <a:endParaRPr lang="en-US"/>
        </a:p>
      </dgm:t>
    </dgm:pt>
    <dgm:pt modelId="{5F2A8CFD-F350-4ACA-9358-E6FE7BC639B5}">
      <dgm:prSet phldrT="[Text]"/>
      <dgm:spPr>
        <a:solidFill>
          <a:srgbClr val="FF6600"/>
        </a:solidFill>
      </dgm:spPr>
      <dgm:t>
        <a:bodyPr/>
        <a:lstStyle/>
        <a:p>
          <a:r>
            <a:rPr lang="sr-Latn-CS" dirty="0"/>
            <a:t>div</a:t>
          </a:r>
          <a:endParaRPr lang="en-US" dirty="0"/>
        </a:p>
      </dgm:t>
    </dgm:pt>
    <dgm:pt modelId="{2B025BF8-27AC-4E10-8C3C-C957C74D29D2}" type="parTrans" cxnId="{0AE628A3-4B78-4E58-864E-F430BA43FB5F}">
      <dgm:prSet/>
      <dgm:spPr/>
      <dgm:t>
        <a:bodyPr/>
        <a:lstStyle/>
        <a:p>
          <a:endParaRPr lang="en-US"/>
        </a:p>
      </dgm:t>
    </dgm:pt>
    <dgm:pt modelId="{84AF98F4-CC76-459D-A56C-E7488B3D4F3F}" type="sibTrans" cxnId="{0AE628A3-4B78-4E58-864E-F430BA43FB5F}">
      <dgm:prSet/>
      <dgm:spPr/>
      <dgm:t>
        <a:bodyPr/>
        <a:lstStyle/>
        <a:p>
          <a:endParaRPr lang="en-US"/>
        </a:p>
      </dgm:t>
    </dgm:pt>
    <dgm:pt modelId="{C779745B-995B-4C44-A390-41215E101C2F}">
      <dgm:prSet phldrT="[Text]"/>
      <dgm:spPr>
        <a:solidFill>
          <a:srgbClr val="FF6600"/>
        </a:solidFill>
      </dgm:spPr>
      <dgm:t>
        <a:bodyPr/>
        <a:lstStyle/>
        <a:p>
          <a:r>
            <a:rPr lang="sr-Latn-CS" dirty="0"/>
            <a:t>div</a:t>
          </a:r>
          <a:endParaRPr lang="en-US" dirty="0"/>
        </a:p>
      </dgm:t>
    </dgm:pt>
    <dgm:pt modelId="{234B2FE2-D321-49F6-97F6-702A6B0FDB8B}" type="parTrans" cxnId="{D13495F4-F095-4004-B820-2C5207140F74}">
      <dgm:prSet/>
      <dgm:spPr/>
      <dgm:t>
        <a:bodyPr/>
        <a:lstStyle/>
        <a:p>
          <a:endParaRPr lang="en-US"/>
        </a:p>
      </dgm:t>
    </dgm:pt>
    <dgm:pt modelId="{E5AFC41D-5D4E-41FA-9432-ED762C9B75C2}" type="sibTrans" cxnId="{D13495F4-F095-4004-B820-2C5207140F74}">
      <dgm:prSet/>
      <dgm:spPr/>
      <dgm:t>
        <a:bodyPr/>
        <a:lstStyle/>
        <a:p>
          <a:endParaRPr lang="en-US"/>
        </a:p>
      </dgm:t>
    </dgm:pt>
    <dgm:pt modelId="{3383DB9A-515A-480F-9056-604875737F8F}">
      <dgm:prSet phldrT="[Text]"/>
      <dgm:spPr>
        <a:solidFill>
          <a:srgbClr val="9ECB33"/>
        </a:solidFill>
      </dgm:spPr>
      <dgm:t>
        <a:bodyPr/>
        <a:lstStyle/>
        <a:p>
          <a:r>
            <a:rPr lang="sr-Latn-CS" dirty="0"/>
            <a:t>div</a:t>
          </a:r>
          <a:endParaRPr lang="en-US" dirty="0"/>
        </a:p>
      </dgm:t>
    </dgm:pt>
    <dgm:pt modelId="{38DC52BC-3495-4654-A05D-0E4369D8632F}" type="parTrans" cxnId="{2A31B40A-B483-416F-A40D-AE1D430E11D8}">
      <dgm:prSet/>
      <dgm:spPr/>
      <dgm:t>
        <a:bodyPr/>
        <a:lstStyle/>
        <a:p>
          <a:endParaRPr lang="en-US"/>
        </a:p>
      </dgm:t>
    </dgm:pt>
    <dgm:pt modelId="{3F6CF376-79C2-4F5E-8DEF-7857222483E4}" type="sibTrans" cxnId="{2A31B40A-B483-416F-A40D-AE1D430E11D8}">
      <dgm:prSet/>
      <dgm:spPr/>
      <dgm:t>
        <a:bodyPr/>
        <a:lstStyle/>
        <a:p>
          <a:endParaRPr lang="en-US"/>
        </a:p>
      </dgm:t>
    </dgm:pt>
    <dgm:pt modelId="{41644B56-068B-4017-8E53-8FEFD601EB2E}" type="pres">
      <dgm:prSet presAssocID="{D4C325BD-9549-48DE-B767-673BB332B5E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A9D75D5-7724-4FE1-B389-87888982DF3A}" type="pres">
      <dgm:prSet presAssocID="{62E78575-E260-44D4-BB75-A6E766AEBCD1}" presName="hierRoot1" presStyleCnt="0"/>
      <dgm:spPr/>
    </dgm:pt>
    <dgm:pt modelId="{028171FE-DE20-4966-B391-145202022BE6}" type="pres">
      <dgm:prSet presAssocID="{62E78575-E260-44D4-BB75-A6E766AEBCD1}" presName="composite" presStyleCnt="0"/>
      <dgm:spPr/>
    </dgm:pt>
    <dgm:pt modelId="{5609EAF5-24F6-4F2A-B601-1396249C4CEE}" type="pres">
      <dgm:prSet presAssocID="{62E78575-E260-44D4-BB75-A6E766AEBCD1}" presName="background" presStyleLbl="node0" presStyleIdx="0" presStyleCnt="1"/>
      <dgm:spPr/>
    </dgm:pt>
    <dgm:pt modelId="{33EB6107-80FC-4172-B0B9-7ADFF2D5647D}" type="pres">
      <dgm:prSet presAssocID="{62E78575-E260-44D4-BB75-A6E766AEBCD1}" presName="text" presStyleLbl="fgAcc0" presStyleIdx="0" presStyleCnt="1">
        <dgm:presLayoutVars>
          <dgm:chPref val="3"/>
        </dgm:presLayoutVars>
      </dgm:prSet>
      <dgm:spPr/>
    </dgm:pt>
    <dgm:pt modelId="{F0C35A5F-906A-4422-A8B1-D0F51407F99C}" type="pres">
      <dgm:prSet presAssocID="{62E78575-E260-44D4-BB75-A6E766AEBCD1}" presName="hierChild2" presStyleCnt="0"/>
      <dgm:spPr/>
    </dgm:pt>
    <dgm:pt modelId="{DE9B7EA6-6626-4A13-9A11-BA7130B3EBAE}" type="pres">
      <dgm:prSet presAssocID="{CDB055FD-518D-4B41-88E9-E9027CB29279}" presName="Name10" presStyleLbl="parChTrans1D2" presStyleIdx="0" presStyleCnt="2"/>
      <dgm:spPr/>
    </dgm:pt>
    <dgm:pt modelId="{C7291406-4FAE-438D-A474-0D0D9A401184}" type="pres">
      <dgm:prSet presAssocID="{30D0069E-902A-457B-B0EE-4E258398C201}" presName="hierRoot2" presStyleCnt="0"/>
      <dgm:spPr/>
    </dgm:pt>
    <dgm:pt modelId="{656BDFC0-CBE5-46FA-BCCF-DF6523D057EB}" type="pres">
      <dgm:prSet presAssocID="{30D0069E-902A-457B-B0EE-4E258398C201}" presName="composite2" presStyleCnt="0"/>
      <dgm:spPr/>
    </dgm:pt>
    <dgm:pt modelId="{05C2B1E4-7866-4725-9110-14A2408F1105}" type="pres">
      <dgm:prSet presAssocID="{30D0069E-902A-457B-B0EE-4E258398C201}" presName="background2" presStyleLbl="node2" presStyleIdx="0" presStyleCnt="2"/>
      <dgm:spPr/>
    </dgm:pt>
    <dgm:pt modelId="{04F09524-38C7-4924-A2F5-501B2F746A80}" type="pres">
      <dgm:prSet presAssocID="{30D0069E-902A-457B-B0EE-4E258398C201}" presName="text2" presStyleLbl="fgAcc2" presStyleIdx="0" presStyleCnt="2">
        <dgm:presLayoutVars>
          <dgm:chPref val="3"/>
        </dgm:presLayoutVars>
      </dgm:prSet>
      <dgm:spPr/>
    </dgm:pt>
    <dgm:pt modelId="{057EC2BC-F340-4841-BBE6-D7AE95F7F513}" type="pres">
      <dgm:prSet presAssocID="{30D0069E-902A-457B-B0EE-4E258398C201}" presName="hierChild3" presStyleCnt="0"/>
      <dgm:spPr/>
    </dgm:pt>
    <dgm:pt modelId="{79EDF774-CE18-486E-801A-C642CEB63A53}" type="pres">
      <dgm:prSet presAssocID="{2B025BF8-27AC-4E10-8C3C-C957C74D29D2}" presName="Name17" presStyleLbl="parChTrans1D3" presStyleIdx="0" presStyleCnt="2"/>
      <dgm:spPr/>
    </dgm:pt>
    <dgm:pt modelId="{E0B4444B-FBC2-49DC-8A8E-4613D1D28471}" type="pres">
      <dgm:prSet presAssocID="{5F2A8CFD-F350-4ACA-9358-E6FE7BC639B5}" presName="hierRoot3" presStyleCnt="0"/>
      <dgm:spPr/>
    </dgm:pt>
    <dgm:pt modelId="{8877CAB3-0AA5-483B-ACCA-6D6E2D49E134}" type="pres">
      <dgm:prSet presAssocID="{5F2A8CFD-F350-4ACA-9358-E6FE7BC639B5}" presName="composite3" presStyleCnt="0"/>
      <dgm:spPr/>
    </dgm:pt>
    <dgm:pt modelId="{626BF072-B435-444E-B1FA-C2EEE9F4ABF4}" type="pres">
      <dgm:prSet presAssocID="{5F2A8CFD-F350-4ACA-9358-E6FE7BC639B5}" presName="background3" presStyleLbl="node3" presStyleIdx="0" presStyleCnt="2"/>
      <dgm:spPr/>
    </dgm:pt>
    <dgm:pt modelId="{19DA2D27-F105-41BF-B787-606A1ED90E7C}" type="pres">
      <dgm:prSet presAssocID="{5F2A8CFD-F350-4ACA-9358-E6FE7BC639B5}" presName="text3" presStyleLbl="fgAcc3" presStyleIdx="0" presStyleCnt="2">
        <dgm:presLayoutVars>
          <dgm:chPref val="3"/>
        </dgm:presLayoutVars>
      </dgm:prSet>
      <dgm:spPr/>
    </dgm:pt>
    <dgm:pt modelId="{F53B95FC-BDC0-407E-A86C-91B69427766E}" type="pres">
      <dgm:prSet presAssocID="{5F2A8CFD-F350-4ACA-9358-E6FE7BC639B5}" presName="hierChild4" presStyleCnt="0"/>
      <dgm:spPr/>
    </dgm:pt>
    <dgm:pt modelId="{84B1CB50-CA87-47D7-A10D-A40A3DBAE8EE}" type="pres">
      <dgm:prSet presAssocID="{234B2FE2-D321-49F6-97F6-702A6B0FDB8B}" presName="Name17" presStyleLbl="parChTrans1D3" presStyleIdx="1" presStyleCnt="2"/>
      <dgm:spPr/>
    </dgm:pt>
    <dgm:pt modelId="{99D6A843-F8C9-4BA2-B4EF-78D49555119E}" type="pres">
      <dgm:prSet presAssocID="{C779745B-995B-4C44-A390-41215E101C2F}" presName="hierRoot3" presStyleCnt="0"/>
      <dgm:spPr/>
    </dgm:pt>
    <dgm:pt modelId="{988DCFBA-F44A-4BF3-BAE0-6A74C87EDB39}" type="pres">
      <dgm:prSet presAssocID="{C779745B-995B-4C44-A390-41215E101C2F}" presName="composite3" presStyleCnt="0"/>
      <dgm:spPr/>
    </dgm:pt>
    <dgm:pt modelId="{8A30119B-1D99-4557-B343-A0D536C1264F}" type="pres">
      <dgm:prSet presAssocID="{C779745B-995B-4C44-A390-41215E101C2F}" presName="background3" presStyleLbl="node3" presStyleIdx="1" presStyleCnt="2"/>
      <dgm:spPr/>
    </dgm:pt>
    <dgm:pt modelId="{3C421E40-03AB-4773-B8D7-529513B67F34}" type="pres">
      <dgm:prSet presAssocID="{C779745B-995B-4C44-A390-41215E101C2F}" presName="text3" presStyleLbl="fgAcc3" presStyleIdx="1" presStyleCnt="2">
        <dgm:presLayoutVars>
          <dgm:chPref val="3"/>
        </dgm:presLayoutVars>
      </dgm:prSet>
      <dgm:spPr/>
    </dgm:pt>
    <dgm:pt modelId="{807D38D8-48A7-4D15-9A3C-0B99639EA2C8}" type="pres">
      <dgm:prSet presAssocID="{C779745B-995B-4C44-A390-41215E101C2F}" presName="hierChild4" presStyleCnt="0"/>
      <dgm:spPr/>
    </dgm:pt>
    <dgm:pt modelId="{420DDFBC-2EBB-4516-9619-2F771726C3C7}" type="pres">
      <dgm:prSet presAssocID="{38DC52BC-3495-4654-A05D-0E4369D8632F}" presName="Name10" presStyleLbl="parChTrans1D2" presStyleIdx="1" presStyleCnt="2"/>
      <dgm:spPr/>
    </dgm:pt>
    <dgm:pt modelId="{0C006905-5BE2-4E6C-A6C8-EA1F8D678786}" type="pres">
      <dgm:prSet presAssocID="{3383DB9A-515A-480F-9056-604875737F8F}" presName="hierRoot2" presStyleCnt="0"/>
      <dgm:spPr/>
    </dgm:pt>
    <dgm:pt modelId="{9AEC6B05-006F-4D2D-9EFE-7C9DFCD8B3DF}" type="pres">
      <dgm:prSet presAssocID="{3383DB9A-515A-480F-9056-604875737F8F}" presName="composite2" presStyleCnt="0"/>
      <dgm:spPr/>
    </dgm:pt>
    <dgm:pt modelId="{7CD27C79-20F9-4294-8B6D-CD653BBCFD8C}" type="pres">
      <dgm:prSet presAssocID="{3383DB9A-515A-480F-9056-604875737F8F}" presName="background2" presStyleLbl="node2" presStyleIdx="1" presStyleCnt="2"/>
      <dgm:spPr/>
    </dgm:pt>
    <dgm:pt modelId="{7B84641D-8D5D-42A6-8D42-642120613A63}" type="pres">
      <dgm:prSet presAssocID="{3383DB9A-515A-480F-9056-604875737F8F}" presName="text2" presStyleLbl="fgAcc2" presStyleIdx="1" presStyleCnt="2">
        <dgm:presLayoutVars>
          <dgm:chPref val="3"/>
        </dgm:presLayoutVars>
      </dgm:prSet>
      <dgm:spPr/>
    </dgm:pt>
    <dgm:pt modelId="{C3624AD1-5711-4AA5-ACEE-9BBEC2CFA2AA}" type="pres">
      <dgm:prSet presAssocID="{3383DB9A-515A-480F-9056-604875737F8F}" presName="hierChild3" presStyleCnt="0"/>
      <dgm:spPr/>
    </dgm:pt>
  </dgm:ptLst>
  <dgm:cxnLst>
    <dgm:cxn modelId="{FC1F0501-3FA8-4D6D-B21C-BA0F25754578}" type="presOf" srcId="{C779745B-995B-4C44-A390-41215E101C2F}" destId="{3C421E40-03AB-4773-B8D7-529513B67F34}" srcOrd="0" destOrd="0" presId="urn:microsoft.com/office/officeart/2005/8/layout/hierarchy1"/>
    <dgm:cxn modelId="{2A31B40A-B483-416F-A40D-AE1D430E11D8}" srcId="{62E78575-E260-44D4-BB75-A6E766AEBCD1}" destId="{3383DB9A-515A-480F-9056-604875737F8F}" srcOrd="1" destOrd="0" parTransId="{38DC52BC-3495-4654-A05D-0E4369D8632F}" sibTransId="{3F6CF376-79C2-4F5E-8DEF-7857222483E4}"/>
    <dgm:cxn modelId="{F771FB17-CCFE-4594-A725-CB638482EBF4}" type="presOf" srcId="{38DC52BC-3495-4654-A05D-0E4369D8632F}" destId="{420DDFBC-2EBB-4516-9619-2F771726C3C7}" srcOrd="0" destOrd="0" presId="urn:microsoft.com/office/officeart/2005/8/layout/hierarchy1"/>
    <dgm:cxn modelId="{755A8E1C-FE30-4C18-8FFA-61A6E6D6E718}" type="presOf" srcId="{3383DB9A-515A-480F-9056-604875737F8F}" destId="{7B84641D-8D5D-42A6-8D42-642120613A63}" srcOrd="0" destOrd="0" presId="urn:microsoft.com/office/officeart/2005/8/layout/hierarchy1"/>
    <dgm:cxn modelId="{2E311625-B327-466E-8A7C-5910DB2B5D11}" type="presOf" srcId="{5F2A8CFD-F350-4ACA-9358-E6FE7BC639B5}" destId="{19DA2D27-F105-41BF-B787-606A1ED90E7C}" srcOrd="0" destOrd="0" presId="urn:microsoft.com/office/officeart/2005/8/layout/hierarchy1"/>
    <dgm:cxn modelId="{FAEB0231-12EE-49D0-9416-3B6D84A233BF}" type="presOf" srcId="{62E78575-E260-44D4-BB75-A6E766AEBCD1}" destId="{33EB6107-80FC-4172-B0B9-7ADFF2D5647D}" srcOrd="0" destOrd="0" presId="urn:microsoft.com/office/officeart/2005/8/layout/hierarchy1"/>
    <dgm:cxn modelId="{D8F4EA3B-165C-40B7-B504-CA9F1DDE1FD2}" type="presOf" srcId="{30D0069E-902A-457B-B0EE-4E258398C201}" destId="{04F09524-38C7-4924-A2F5-501B2F746A80}" srcOrd="0" destOrd="0" presId="urn:microsoft.com/office/officeart/2005/8/layout/hierarchy1"/>
    <dgm:cxn modelId="{914BF35D-7ABA-45C0-9F7A-E37C7EBDD8C1}" type="presOf" srcId="{CDB055FD-518D-4B41-88E9-E9027CB29279}" destId="{DE9B7EA6-6626-4A13-9A11-BA7130B3EBAE}" srcOrd="0" destOrd="0" presId="urn:microsoft.com/office/officeart/2005/8/layout/hierarchy1"/>
    <dgm:cxn modelId="{C6E6DE97-7862-4A64-9A37-C6D41526631E}" type="presOf" srcId="{2B025BF8-27AC-4E10-8C3C-C957C74D29D2}" destId="{79EDF774-CE18-486E-801A-C642CEB63A53}" srcOrd="0" destOrd="0" presId="urn:microsoft.com/office/officeart/2005/8/layout/hierarchy1"/>
    <dgm:cxn modelId="{0AE628A3-4B78-4E58-864E-F430BA43FB5F}" srcId="{30D0069E-902A-457B-B0EE-4E258398C201}" destId="{5F2A8CFD-F350-4ACA-9358-E6FE7BC639B5}" srcOrd="0" destOrd="0" parTransId="{2B025BF8-27AC-4E10-8C3C-C957C74D29D2}" sibTransId="{84AF98F4-CC76-459D-A56C-E7488B3D4F3F}"/>
    <dgm:cxn modelId="{1A1355B3-4A37-44FC-A12E-DF792620C021}" type="presOf" srcId="{234B2FE2-D321-49F6-97F6-702A6B0FDB8B}" destId="{84B1CB50-CA87-47D7-A10D-A40A3DBAE8EE}" srcOrd="0" destOrd="0" presId="urn:microsoft.com/office/officeart/2005/8/layout/hierarchy1"/>
    <dgm:cxn modelId="{AB3FA7BB-0618-41F2-B995-EBEAF7B89524}" srcId="{62E78575-E260-44D4-BB75-A6E766AEBCD1}" destId="{30D0069E-902A-457B-B0EE-4E258398C201}" srcOrd="0" destOrd="0" parTransId="{CDB055FD-518D-4B41-88E9-E9027CB29279}" sibTransId="{59974760-3314-492B-8D0F-8D5892CEAC06}"/>
    <dgm:cxn modelId="{1A16E5BD-0850-4381-B84F-5188918FE42B}" type="presOf" srcId="{D4C325BD-9549-48DE-B767-673BB332B5EA}" destId="{41644B56-068B-4017-8E53-8FEFD601EB2E}" srcOrd="0" destOrd="0" presId="urn:microsoft.com/office/officeart/2005/8/layout/hierarchy1"/>
    <dgm:cxn modelId="{600DCDBE-DDEB-40EB-9231-E4BCE973F38D}" srcId="{D4C325BD-9549-48DE-B767-673BB332B5EA}" destId="{62E78575-E260-44D4-BB75-A6E766AEBCD1}" srcOrd="0" destOrd="0" parTransId="{3B822996-21E6-410B-8954-2B1069D7B6FB}" sibTransId="{C7C13779-0EAF-4162-BBD9-14C4E6989FE3}"/>
    <dgm:cxn modelId="{D13495F4-F095-4004-B820-2C5207140F74}" srcId="{30D0069E-902A-457B-B0EE-4E258398C201}" destId="{C779745B-995B-4C44-A390-41215E101C2F}" srcOrd="1" destOrd="0" parTransId="{234B2FE2-D321-49F6-97F6-702A6B0FDB8B}" sibTransId="{E5AFC41D-5D4E-41FA-9432-ED762C9B75C2}"/>
    <dgm:cxn modelId="{9E6B3B20-0FD2-46EF-B79B-4719FAB60D9A}" type="presParOf" srcId="{41644B56-068B-4017-8E53-8FEFD601EB2E}" destId="{7A9D75D5-7724-4FE1-B389-87888982DF3A}" srcOrd="0" destOrd="0" presId="urn:microsoft.com/office/officeart/2005/8/layout/hierarchy1"/>
    <dgm:cxn modelId="{0E31C6AB-49AE-4297-BEC1-CEDD951F7E7E}" type="presParOf" srcId="{7A9D75D5-7724-4FE1-B389-87888982DF3A}" destId="{028171FE-DE20-4966-B391-145202022BE6}" srcOrd="0" destOrd="0" presId="urn:microsoft.com/office/officeart/2005/8/layout/hierarchy1"/>
    <dgm:cxn modelId="{167789B2-D858-4EE5-9D45-4DB8E16CFDB7}" type="presParOf" srcId="{028171FE-DE20-4966-B391-145202022BE6}" destId="{5609EAF5-24F6-4F2A-B601-1396249C4CEE}" srcOrd="0" destOrd="0" presId="urn:microsoft.com/office/officeart/2005/8/layout/hierarchy1"/>
    <dgm:cxn modelId="{917E4D9D-C9AF-4974-AE3C-2723D4CE79B7}" type="presParOf" srcId="{028171FE-DE20-4966-B391-145202022BE6}" destId="{33EB6107-80FC-4172-B0B9-7ADFF2D5647D}" srcOrd="1" destOrd="0" presId="urn:microsoft.com/office/officeart/2005/8/layout/hierarchy1"/>
    <dgm:cxn modelId="{59A48409-BDE0-47A3-8E71-28C521E51168}" type="presParOf" srcId="{7A9D75D5-7724-4FE1-B389-87888982DF3A}" destId="{F0C35A5F-906A-4422-A8B1-D0F51407F99C}" srcOrd="1" destOrd="0" presId="urn:microsoft.com/office/officeart/2005/8/layout/hierarchy1"/>
    <dgm:cxn modelId="{C4F3C186-6BD0-4484-954C-BDF98C8375CD}" type="presParOf" srcId="{F0C35A5F-906A-4422-A8B1-D0F51407F99C}" destId="{DE9B7EA6-6626-4A13-9A11-BA7130B3EBAE}" srcOrd="0" destOrd="0" presId="urn:microsoft.com/office/officeart/2005/8/layout/hierarchy1"/>
    <dgm:cxn modelId="{3560436C-046A-484D-ACDA-8DF2B76ACFFD}" type="presParOf" srcId="{F0C35A5F-906A-4422-A8B1-D0F51407F99C}" destId="{C7291406-4FAE-438D-A474-0D0D9A401184}" srcOrd="1" destOrd="0" presId="urn:microsoft.com/office/officeart/2005/8/layout/hierarchy1"/>
    <dgm:cxn modelId="{659883AC-FEC4-4A94-B022-F40688B6AE2B}" type="presParOf" srcId="{C7291406-4FAE-438D-A474-0D0D9A401184}" destId="{656BDFC0-CBE5-46FA-BCCF-DF6523D057EB}" srcOrd="0" destOrd="0" presId="urn:microsoft.com/office/officeart/2005/8/layout/hierarchy1"/>
    <dgm:cxn modelId="{6EA93035-8E7B-47C4-92FA-F837FD59C6D0}" type="presParOf" srcId="{656BDFC0-CBE5-46FA-BCCF-DF6523D057EB}" destId="{05C2B1E4-7866-4725-9110-14A2408F1105}" srcOrd="0" destOrd="0" presId="urn:microsoft.com/office/officeart/2005/8/layout/hierarchy1"/>
    <dgm:cxn modelId="{3867EBBB-6CAB-4E6E-A290-AD761A3D516A}" type="presParOf" srcId="{656BDFC0-CBE5-46FA-BCCF-DF6523D057EB}" destId="{04F09524-38C7-4924-A2F5-501B2F746A80}" srcOrd="1" destOrd="0" presId="urn:microsoft.com/office/officeart/2005/8/layout/hierarchy1"/>
    <dgm:cxn modelId="{5C8EA3D8-173A-4CB2-B59D-02ADA9F2A999}" type="presParOf" srcId="{C7291406-4FAE-438D-A474-0D0D9A401184}" destId="{057EC2BC-F340-4841-BBE6-D7AE95F7F513}" srcOrd="1" destOrd="0" presId="urn:microsoft.com/office/officeart/2005/8/layout/hierarchy1"/>
    <dgm:cxn modelId="{D20BEB73-9201-4D3B-8BE7-7257CBE30E0A}" type="presParOf" srcId="{057EC2BC-F340-4841-BBE6-D7AE95F7F513}" destId="{79EDF774-CE18-486E-801A-C642CEB63A53}" srcOrd="0" destOrd="0" presId="urn:microsoft.com/office/officeart/2005/8/layout/hierarchy1"/>
    <dgm:cxn modelId="{5AEAC342-5D25-42DC-94B1-30933658C65F}" type="presParOf" srcId="{057EC2BC-F340-4841-BBE6-D7AE95F7F513}" destId="{E0B4444B-FBC2-49DC-8A8E-4613D1D28471}" srcOrd="1" destOrd="0" presId="urn:microsoft.com/office/officeart/2005/8/layout/hierarchy1"/>
    <dgm:cxn modelId="{DA9A0AC9-890D-41BB-B6F3-5966D5354E6B}" type="presParOf" srcId="{E0B4444B-FBC2-49DC-8A8E-4613D1D28471}" destId="{8877CAB3-0AA5-483B-ACCA-6D6E2D49E134}" srcOrd="0" destOrd="0" presId="urn:microsoft.com/office/officeart/2005/8/layout/hierarchy1"/>
    <dgm:cxn modelId="{B40CC567-B650-40E7-9E81-686CF672F54C}" type="presParOf" srcId="{8877CAB3-0AA5-483B-ACCA-6D6E2D49E134}" destId="{626BF072-B435-444E-B1FA-C2EEE9F4ABF4}" srcOrd="0" destOrd="0" presId="urn:microsoft.com/office/officeart/2005/8/layout/hierarchy1"/>
    <dgm:cxn modelId="{45BA0A3F-CFF9-4F5E-A194-F76F6E31F6B4}" type="presParOf" srcId="{8877CAB3-0AA5-483B-ACCA-6D6E2D49E134}" destId="{19DA2D27-F105-41BF-B787-606A1ED90E7C}" srcOrd="1" destOrd="0" presId="urn:microsoft.com/office/officeart/2005/8/layout/hierarchy1"/>
    <dgm:cxn modelId="{DDDD5C4A-218F-4E8A-82CD-3A9F6C1A2F3E}" type="presParOf" srcId="{E0B4444B-FBC2-49DC-8A8E-4613D1D28471}" destId="{F53B95FC-BDC0-407E-A86C-91B69427766E}" srcOrd="1" destOrd="0" presId="urn:microsoft.com/office/officeart/2005/8/layout/hierarchy1"/>
    <dgm:cxn modelId="{7374B2E7-B488-4C27-BD68-A8BBA04EC7C2}" type="presParOf" srcId="{057EC2BC-F340-4841-BBE6-D7AE95F7F513}" destId="{84B1CB50-CA87-47D7-A10D-A40A3DBAE8EE}" srcOrd="2" destOrd="0" presId="urn:microsoft.com/office/officeart/2005/8/layout/hierarchy1"/>
    <dgm:cxn modelId="{C661D409-EA29-4AD3-8154-35B7AC1C9555}" type="presParOf" srcId="{057EC2BC-F340-4841-BBE6-D7AE95F7F513}" destId="{99D6A843-F8C9-4BA2-B4EF-78D49555119E}" srcOrd="3" destOrd="0" presId="urn:microsoft.com/office/officeart/2005/8/layout/hierarchy1"/>
    <dgm:cxn modelId="{64E23CF4-80B5-4472-B8FD-85F8E0CFEBCC}" type="presParOf" srcId="{99D6A843-F8C9-4BA2-B4EF-78D49555119E}" destId="{988DCFBA-F44A-4BF3-BAE0-6A74C87EDB39}" srcOrd="0" destOrd="0" presId="urn:microsoft.com/office/officeart/2005/8/layout/hierarchy1"/>
    <dgm:cxn modelId="{856881E8-821E-4D67-A5DC-5DF4DBB943DD}" type="presParOf" srcId="{988DCFBA-F44A-4BF3-BAE0-6A74C87EDB39}" destId="{8A30119B-1D99-4557-B343-A0D536C1264F}" srcOrd="0" destOrd="0" presId="urn:microsoft.com/office/officeart/2005/8/layout/hierarchy1"/>
    <dgm:cxn modelId="{9BC34D8C-F68B-4267-9F3A-A43E038CC2E6}" type="presParOf" srcId="{988DCFBA-F44A-4BF3-BAE0-6A74C87EDB39}" destId="{3C421E40-03AB-4773-B8D7-529513B67F34}" srcOrd="1" destOrd="0" presId="urn:microsoft.com/office/officeart/2005/8/layout/hierarchy1"/>
    <dgm:cxn modelId="{0C6C5DFC-0A6F-428D-80CE-82465B2E2D6B}" type="presParOf" srcId="{99D6A843-F8C9-4BA2-B4EF-78D49555119E}" destId="{807D38D8-48A7-4D15-9A3C-0B99639EA2C8}" srcOrd="1" destOrd="0" presId="urn:microsoft.com/office/officeart/2005/8/layout/hierarchy1"/>
    <dgm:cxn modelId="{939AFCF7-A29A-44E8-87D0-9355F759196C}" type="presParOf" srcId="{F0C35A5F-906A-4422-A8B1-D0F51407F99C}" destId="{420DDFBC-2EBB-4516-9619-2F771726C3C7}" srcOrd="2" destOrd="0" presId="urn:microsoft.com/office/officeart/2005/8/layout/hierarchy1"/>
    <dgm:cxn modelId="{A0FC35AE-0F8E-4A78-8EB1-A4010284A1AA}" type="presParOf" srcId="{F0C35A5F-906A-4422-A8B1-D0F51407F99C}" destId="{0C006905-5BE2-4E6C-A6C8-EA1F8D678786}" srcOrd="3" destOrd="0" presId="urn:microsoft.com/office/officeart/2005/8/layout/hierarchy1"/>
    <dgm:cxn modelId="{DD3A55BC-480B-43A3-854E-0E511BAEAD2F}" type="presParOf" srcId="{0C006905-5BE2-4E6C-A6C8-EA1F8D678786}" destId="{9AEC6B05-006F-4D2D-9EFE-7C9DFCD8B3DF}" srcOrd="0" destOrd="0" presId="urn:microsoft.com/office/officeart/2005/8/layout/hierarchy1"/>
    <dgm:cxn modelId="{0FFBB877-7E9C-46CC-B535-804F3C7C738F}" type="presParOf" srcId="{9AEC6B05-006F-4D2D-9EFE-7C9DFCD8B3DF}" destId="{7CD27C79-20F9-4294-8B6D-CD653BBCFD8C}" srcOrd="0" destOrd="0" presId="urn:microsoft.com/office/officeart/2005/8/layout/hierarchy1"/>
    <dgm:cxn modelId="{331BF2B0-829B-4F64-9F9F-48CCAC771517}" type="presParOf" srcId="{9AEC6B05-006F-4D2D-9EFE-7C9DFCD8B3DF}" destId="{7B84641D-8D5D-42A6-8D42-642120613A63}" srcOrd="1" destOrd="0" presId="urn:microsoft.com/office/officeart/2005/8/layout/hierarchy1"/>
    <dgm:cxn modelId="{F5B9073D-2A5A-4A45-B1C2-EA81BED1B3A5}" type="presParOf" srcId="{0C006905-5BE2-4E6C-A6C8-EA1F8D678786}" destId="{C3624AD1-5711-4AA5-ACEE-9BBEC2CFA2A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0DDFBC-2EBB-4516-9619-2F771726C3C7}">
      <dsp:nvSpPr>
        <dsp:cNvPr id="0" name=""/>
        <dsp:cNvSpPr/>
      </dsp:nvSpPr>
      <dsp:spPr>
        <a:xfrm>
          <a:off x="1883351" y="550740"/>
          <a:ext cx="529124" cy="251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604"/>
              </a:lnTo>
              <a:lnTo>
                <a:pt x="529124" y="171604"/>
              </a:lnTo>
              <a:lnTo>
                <a:pt x="529124" y="25181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B1CB50-CA87-47D7-A10D-A40A3DBAE8EE}">
      <dsp:nvSpPr>
        <dsp:cNvPr id="0" name=""/>
        <dsp:cNvSpPr/>
      </dsp:nvSpPr>
      <dsp:spPr>
        <a:xfrm>
          <a:off x="1354227" y="1352364"/>
          <a:ext cx="529124" cy="251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604"/>
              </a:lnTo>
              <a:lnTo>
                <a:pt x="529124" y="171604"/>
              </a:lnTo>
              <a:lnTo>
                <a:pt x="529124" y="2518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EDF774-CE18-486E-801A-C642CEB63A53}">
      <dsp:nvSpPr>
        <dsp:cNvPr id="0" name=""/>
        <dsp:cNvSpPr/>
      </dsp:nvSpPr>
      <dsp:spPr>
        <a:xfrm>
          <a:off x="825103" y="1352364"/>
          <a:ext cx="529124" cy="251815"/>
        </a:xfrm>
        <a:custGeom>
          <a:avLst/>
          <a:gdLst/>
          <a:ahLst/>
          <a:cxnLst/>
          <a:rect l="0" t="0" r="0" b="0"/>
          <a:pathLst>
            <a:path>
              <a:moveTo>
                <a:pt x="529124" y="0"/>
              </a:moveTo>
              <a:lnTo>
                <a:pt x="529124" y="171604"/>
              </a:lnTo>
              <a:lnTo>
                <a:pt x="0" y="171604"/>
              </a:lnTo>
              <a:lnTo>
                <a:pt x="0" y="2518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B7EA6-6626-4A13-9A11-BA7130B3EBAE}">
      <dsp:nvSpPr>
        <dsp:cNvPr id="0" name=""/>
        <dsp:cNvSpPr/>
      </dsp:nvSpPr>
      <dsp:spPr>
        <a:xfrm>
          <a:off x="1354227" y="550740"/>
          <a:ext cx="529124" cy="251815"/>
        </a:xfrm>
        <a:custGeom>
          <a:avLst/>
          <a:gdLst/>
          <a:ahLst/>
          <a:cxnLst/>
          <a:rect l="0" t="0" r="0" b="0"/>
          <a:pathLst>
            <a:path>
              <a:moveTo>
                <a:pt x="529124" y="0"/>
              </a:moveTo>
              <a:lnTo>
                <a:pt x="529124" y="171604"/>
              </a:lnTo>
              <a:lnTo>
                <a:pt x="0" y="171604"/>
              </a:lnTo>
              <a:lnTo>
                <a:pt x="0" y="25181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09EAF5-24F6-4F2A-B601-1396249C4CEE}">
      <dsp:nvSpPr>
        <dsp:cNvPr id="0" name=""/>
        <dsp:cNvSpPr/>
      </dsp:nvSpPr>
      <dsp:spPr>
        <a:xfrm>
          <a:off x="1450432" y="932"/>
          <a:ext cx="865839" cy="549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B6107-80FC-4172-B0B9-7ADFF2D5647D}">
      <dsp:nvSpPr>
        <dsp:cNvPr id="0" name=""/>
        <dsp:cNvSpPr/>
      </dsp:nvSpPr>
      <dsp:spPr>
        <a:xfrm>
          <a:off x="1546636" y="92326"/>
          <a:ext cx="865839" cy="5498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CS" sz="2000" kern="1200" dirty="0"/>
            <a:t>body</a:t>
          </a:r>
          <a:endParaRPr lang="en-US" sz="2000" kern="1200" dirty="0"/>
        </a:p>
      </dsp:txBody>
      <dsp:txXfrm>
        <a:off x="1562739" y="108429"/>
        <a:ext cx="833633" cy="517602"/>
      </dsp:txXfrm>
    </dsp:sp>
    <dsp:sp modelId="{05C2B1E4-7866-4725-9110-14A2408F1105}">
      <dsp:nvSpPr>
        <dsp:cNvPr id="0" name=""/>
        <dsp:cNvSpPr/>
      </dsp:nvSpPr>
      <dsp:spPr>
        <a:xfrm>
          <a:off x="921307" y="802555"/>
          <a:ext cx="865839" cy="549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09524-38C7-4924-A2F5-501B2F746A80}">
      <dsp:nvSpPr>
        <dsp:cNvPr id="0" name=""/>
        <dsp:cNvSpPr/>
      </dsp:nvSpPr>
      <dsp:spPr>
        <a:xfrm>
          <a:off x="1017512" y="893949"/>
          <a:ext cx="865839" cy="549808"/>
        </a:xfrm>
        <a:prstGeom prst="roundRect">
          <a:avLst>
            <a:gd name="adj" fmla="val 10000"/>
          </a:avLst>
        </a:prstGeom>
        <a:solidFill>
          <a:srgbClr val="9ECB33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CS" sz="2000" kern="1200" dirty="0"/>
            <a:t>div</a:t>
          </a:r>
          <a:endParaRPr lang="en-US" sz="2000" kern="1200" dirty="0"/>
        </a:p>
      </dsp:txBody>
      <dsp:txXfrm>
        <a:off x="1033615" y="910052"/>
        <a:ext cx="833633" cy="517602"/>
      </dsp:txXfrm>
    </dsp:sp>
    <dsp:sp modelId="{626BF072-B435-444E-B1FA-C2EEE9F4ABF4}">
      <dsp:nvSpPr>
        <dsp:cNvPr id="0" name=""/>
        <dsp:cNvSpPr/>
      </dsp:nvSpPr>
      <dsp:spPr>
        <a:xfrm>
          <a:off x="392183" y="1604179"/>
          <a:ext cx="865839" cy="549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2D27-F105-41BF-B787-606A1ED90E7C}">
      <dsp:nvSpPr>
        <dsp:cNvPr id="0" name=""/>
        <dsp:cNvSpPr/>
      </dsp:nvSpPr>
      <dsp:spPr>
        <a:xfrm>
          <a:off x="488387" y="1695573"/>
          <a:ext cx="865839" cy="549808"/>
        </a:xfrm>
        <a:prstGeom prst="roundRect">
          <a:avLst>
            <a:gd name="adj" fmla="val 10000"/>
          </a:avLst>
        </a:prstGeom>
        <a:solidFill>
          <a:srgbClr val="FF6600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CS" sz="2000" kern="1200" dirty="0"/>
            <a:t>div</a:t>
          </a:r>
          <a:endParaRPr lang="en-US" sz="2000" kern="1200" dirty="0"/>
        </a:p>
      </dsp:txBody>
      <dsp:txXfrm>
        <a:off x="504490" y="1711676"/>
        <a:ext cx="833633" cy="517602"/>
      </dsp:txXfrm>
    </dsp:sp>
    <dsp:sp modelId="{8A30119B-1D99-4557-B343-A0D536C1264F}">
      <dsp:nvSpPr>
        <dsp:cNvPr id="0" name=""/>
        <dsp:cNvSpPr/>
      </dsp:nvSpPr>
      <dsp:spPr>
        <a:xfrm>
          <a:off x="1450432" y="1604179"/>
          <a:ext cx="865839" cy="549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21E40-03AB-4773-B8D7-529513B67F34}">
      <dsp:nvSpPr>
        <dsp:cNvPr id="0" name=""/>
        <dsp:cNvSpPr/>
      </dsp:nvSpPr>
      <dsp:spPr>
        <a:xfrm>
          <a:off x="1546636" y="1695573"/>
          <a:ext cx="865839" cy="549808"/>
        </a:xfrm>
        <a:prstGeom prst="roundRect">
          <a:avLst>
            <a:gd name="adj" fmla="val 10000"/>
          </a:avLst>
        </a:prstGeom>
        <a:solidFill>
          <a:srgbClr val="FF6600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CS" sz="2000" kern="1200" dirty="0"/>
            <a:t>div</a:t>
          </a:r>
          <a:endParaRPr lang="en-US" sz="2000" kern="1200" dirty="0"/>
        </a:p>
      </dsp:txBody>
      <dsp:txXfrm>
        <a:off x="1562739" y="1711676"/>
        <a:ext cx="833633" cy="517602"/>
      </dsp:txXfrm>
    </dsp:sp>
    <dsp:sp modelId="{7CD27C79-20F9-4294-8B6D-CD653BBCFD8C}">
      <dsp:nvSpPr>
        <dsp:cNvPr id="0" name=""/>
        <dsp:cNvSpPr/>
      </dsp:nvSpPr>
      <dsp:spPr>
        <a:xfrm>
          <a:off x="1979556" y="802555"/>
          <a:ext cx="865839" cy="549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84641D-8D5D-42A6-8D42-642120613A63}">
      <dsp:nvSpPr>
        <dsp:cNvPr id="0" name=""/>
        <dsp:cNvSpPr/>
      </dsp:nvSpPr>
      <dsp:spPr>
        <a:xfrm>
          <a:off x="2075760" y="893949"/>
          <a:ext cx="865839" cy="549808"/>
        </a:xfrm>
        <a:prstGeom prst="roundRect">
          <a:avLst>
            <a:gd name="adj" fmla="val 10000"/>
          </a:avLst>
        </a:prstGeom>
        <a:solidFill>
          <a:srgbClr val="9ECB33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CS" sz="2000" kern="1200" dirty="0"/>
            <a:t>div</a:t>
          </a:r>
          <a:endParaRPr lang="en-US" sz="2000" kern="1200" dirty="0"/>
        </a:p>
      </dsp:txBody>
      <dsp:txXfrm>
        <a:off x="2091863" y="910052"/>
        <a:ext cx="833633" cy="5176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0DDFBC-2EBB-4516-9619-2F771726C3C7}">
      <dsp:nvSpPr>
        <dsp:cNvPr id="0" name=""/>
        <dsp:cNvSpPr/>
      </dsp:nvSpPr>
      <dsp:spPr>
        <a:xfrm>
          <a:off x="1592012" y="856022"/>
          <a:ext cx="823679" cy="391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134"/>
              </a:lnTo>
              <a:lnTo>
                <a:pt x="823679" y="267134"/>
              </a:lnTo>
              <a:lnTo>
                <a:pt x="823679" y="39199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B7EA6-6626-4A13-9A11-BA7130B3EBAE}">
      <dsp:nvSpPr>
        <dsp:cNvPr id="0" name=""/>
        <dsp:cNvSpPr/>
      </dsp:nvSpPr>
      <dsp:spPr>
        <a:xfrm>
          <a:off x="768333" y="856022"/>
          <a:ext cx="823679" cy="391996"/>
        </a:xfrm>
        <a:custGeom>
          <a:avLst/>
          <a:gdLst/>
          <a:ahLst/>
          <a:cxnLst/>
          <a:rect l="0" t="0" r="0" b="0"/>
          <a:pathLst>
            <a:path>
              <a:moveTo>
                <a:pt x="823679" y="0"/>
              </a:moveTo>
              <a:lnTo>
                <a:pt x="823679" y="267134"/>
              </a:lnTo>
              <a:lnTo>
                <a:pt x="0" y="267134"/>
              </a:lnTo>
              <a:lnTo>
                <a:pt x="0" y="39199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09EAF5-24F6-4F2A-B601-1396249C4CEE}">
      <dsp:nvSpPr>
        <dsp:cNvPr id="0" name=""/>
        <dsp:cNvSpPr/>
      </dsp:nvSpPr>
      <dsp:spPr>
        <a:xfrm>
          <a:off x="918092" y="145"/>
          <a:ext cx="1347838" cy="8558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B6107-80FC-4172-B0B9-7ADFF2D5647D}">
      <dsp:nvSpPr>
        <dsp:cNvPr id="0" name=""/>
        <dsp:cNvSpPr/>
      </dsp:nvSpPr>
      <dsp:spPr>
        <a:xfrm>
          <a:off x="1067852" y="142417"/>
          <a:ext cx="1347838" cy="8558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Knjiga</a:t>
          </a:r>
          <a:endParaRPr lang="en-US" sz="2800" kern="1200" dirty="0"/>
        </a:p>
      </dsp:txBody>
      <dsp:txXfrm>
        <a:off x="1092920" y="167485"/>
        <a:ext cx="1297702" cy="805741"/>
      </dsp:txXfrm>
    </dsp:sp>
    <dsp:sp modelId="{05C2B1E4-7866-4725-9110-14A2408F1105}">
      <dsp:nvSpPr>
        <dsp:cNvPr id="0" name=""/>
        <dsp:cNvSpPr/>
      </dsp:nvSpPr>
      <dsp:spPr>
        <a:xfrm>
          <a:off x="94413" y="1248019"/>
          <a:ext cx="1347838" cy="8558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09524-38C7-4924-A2F5-501B2F746A80}">
      <dsp:nvSpPr>
        <dsp:cNvPr id="0" name=""/>
        <dsp:cNvSpPr/>
      </dsp:nvSpPr>
      <dsp:spPr>
        <a:xfrm>
          <a:off x="244173" y="1390291"/>
          <a:ext cx="1347838" cy="855877"/>
        </a:xfrm>
        <a:prstGeom prst="roundRect">
          <a:avLst>
            <a:gd name="adj" fmla="val 10000"/>
          </a:avLst>
        </a:prstGeom>
        <a:solidFill>
          <a:srgbClr val="9ECB33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Autor</a:t>
          </a:r>
          <a:endParaRPr lang="en-US" sz="2800" kern="1200" dirty="0"/>
        </a:p>
      </dsp:txBody>
      <dsp:txXfrm>
        <a:off x="269241" y="1415359"/>
        <a:ext cx="1297702" cy="805741"/>
      </dsp:txXfrm>
    </dsp:sp>
    <dsp:sp modelId="{7CD27C79-20F9-4294-8B6D-CD653BBCFD8C}">
      <dsp:nvSpPr>
        <dsp:cNvPr id="0" name=""/>
        <dsp:cNvSpPr/>
      </dsp:nvSpPr>
      <dsp:spPr>
        <a:xfrm>
          <a:off x="1741771" y="1248019"/>
          <a:ext cx="1347838" cy="8558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84641D-8D5D-42A6-8D42-642120613A63}">
      <dsp:nvSpPr>
        <dsp:cNvPr id="0" name=""/>
        <dsp:cNvSpPr/>
      </dsp:nvSpPr>
      <dsp:spPr>
        <a:xfrm>
          <a:off x="1891531" y="1390291"/>
          <a:ext cx="1347838" cy="855877"/>
        </a:xfrm>
        <a:prstGeom prst="roundRect">
          <a:avLst>
            <a:gd name="adj" fmla="val 10000"/>
          </a:avLst>
        </a:prstGeom>
        <a:solidFill>
          <a:srgbClr val="9ECB33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Info</a:t>
          </a:r>
        </a:p>
      </dsp:txBody>
      <dsp:txXfrm>
        <a:off x="1916599" y="1415359"/>
        <a:ext cx="1297702" cy="8057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0DDFBC-2EBB-4516-9619-2F771726C3C7}">
      <dsp:nvSpPr>
        <dsp:cNvPr id="0" name=""/>
        <dsp:cNvSpPr/>
      </dsp:nvSpPr>
      <dsp:spPr>
        <a:xfrm>
          <a:off x="1883351" y="550740"/>
          <a:ext cx="529124" cy="251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604"/>
              </a:lnTo>
              <a:lnTo>
                <a:pt x="529124" y="171604"/>
              </a:lnTo>
              <a:lnTo>
                <a:pt x="529124" y="25181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B1CB50-CA87-47D7-A10D-A40A3DBAE8EE}">
      <dsp:nvSpPr>
        <dsp:cNvPr id="0" name=""/>
        <dsp:cNvSpPr/>
      </dsp:nvSpPr>
      <dsp:spPr>
        <a:xfrm>
          <a:off x="1354227" y="1352364"/>
          <a:ext cx="529124" cy="251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604"/>
              </a:lnTo>
              <a:lnTo>
                <a:pt x="529124" y="171604"/>
              </a:lnTo>
              <a:lnTo>
                <a:pt x="529124" y="2518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EDF774-CE18-486E-801A-C642CEB63A53}">
      <dsp:nvSpPr>
        <dsp:cNvPr id="0" name=""/>
        <dsp:cNvSpPr/>
      </dsp:nvSpPr>
      <dsp:spPr>
        <a:xfrm>
          <a:off x="825103" y="1352364"/>
          <a:ext cx="529124" cy="251815"/>
        </a:xfrm>
        <a:custGeom>
          <a:avLst/>
          <a:gdLst/>
          <a:ahLst/>
          <a:cxnLst/>
          <a:rect l="0" t="0" r="0" b="0"/>
          <a:pathLst>
            <a:path>
              <a:moveTo>
                <a:pt x="529124" y="0"/>
              </a:moveTo>
              <a:lnTo>
                <a:pt x="529124" y="171604"/>
              </a:lnTo>
              <a:lnTo>
                <a:pt x="0" y="171604"/>
              </a:lnTo>
              <a:lnTo>
                <a:pt x="0" y="2518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B7EA6-6626-4A13-9A11-BA7130B3EBAE}">
      <dsp:nvSpPr>
        <dsp:cNvPr id="0" name=""/>
        <dsp:cNvSpPr/>
      </dsp:nvSpPr>
      <dsp:spPr>
        <a:xfrm>
          <a:off x="1354227" y="550740"/>
          <a:ext cx="529124" cy="251815"/>
        </a:xfrm>
        <a:custGeom>
          <a:avLst/>
          <a:gdLst/>
          <a:ahLst/>
          <a:cxnLst/>
          <a:rect l="0" t="0" r="0" b="0"/>
          <a:pathLst>
            <a:path>
              <a:moveTo>
                <a:pt x="529124" y="0"/>
              </a:moveTo>
              <a:lnTo>
                <a:pt x="529124" y="171604"/>
              </a:lnTo>
              <a:lnTo>
                <a:pt x="0" y="171604"/>
              </a:lnTo>
              <a:lnTo>
                <a:pt x="0" y="25181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09EAF5-24F6-4F2A-B601-1396249C4CEE}">
      <dsp:nvSpPr>
        <dsp:cNvPr id="0" name=""/>
        <dsp:cNvSpPr/>
      </dsp:nvSpPr>
      <dsp:spPr>
        <a:xfrm>
          <a:off x="1450432" y="932"/>
          <a:ext cx="865839" cy="549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B6107-80FC-4172-B0B9-7ADFF2D5647D}">
      <dsp:nvSpPr>
        <dsp:cNvPr id="0" name=""/>
        <dsp:cNvSpPr/>
      </dsp:nvSpPr>
      <dsp:spPr>
        <a:xfrm>
          <a:off x="1546636" y="92326"/>
          <a:ext cx="865839" cy="5498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CS" sz="2000" kern="1200" dirty="0"/>
            <a:t>body</a:t>
          </a:r>
          <a:endParaRPr lang="en-US" sz="2000" kern="1200" dirty="0"/>
        </a:p>
      </dsp:txBody>
      <dsp:txXfrm>
        <a:off x="1562739" y="108429"/>
        <a:ext cx="833633" cy="517602"/>
      </dsp:txXfrm>
    </dsp:sp>
    <dsp:sp modelId="{05C2B1E4-7866-4725-9110-14A2408F1105}">
      <dsp:nvSpPr>
        <dsp:cNvPr id="0" name=""/>
        <dsp:cNvSpPr/>
      </dsp:nvSpPr>
      <dsp:spPr>
        <a:xfrm>
          <a:off x="921307" y="802555"/>
          <a:ext cx="865839" cy="549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09524-38C7-4924-A2F5-501B2F746A80}">
      <dsp:nvSpPr>
        <dsp:cNvPr id="0" name=""/>
        <dsp:cNvSpPr/>
      </dsp:nvSpPr>
      <dsp:spPr>
        <a:xfrm>
          <a:off x="1017512" y="893949"/>
          <a:ext cx="865839" cy="549808"/>
        </a:xfrm>
        <a:prstGeom prst="roundRect">
          <a:avLst>
            <a:gd name="adj" fmla="val 10000"/>
          </a:avLst>
        </a:prstGeom>
        <a:solidFill>
          <a:srgbClr val="9ECB33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CS" sz="2000" kern="1200" dirty="0"/>
            <a:t>div</a:t>
          </a:r>
          <a:endParaRPr lang="en-US" sz="2000" kern="1200" dirty="0"/>
        </a:p>
      </dsp:txBody>
      <dsp:txXfrm>
        <a:off x="1033615" y="910052"/>
        <a:ext cx="833633" cy="517602"/>
      </dsp:txXfrm>
    </dsp:sp>
    <dsp:sp modelId="{626BF072-B435-444E-B1FA-C2EEE9F4ABF4}">
      <dsp:nvSpPr>
        <dsp:cNvPr id="0" name=""/>
        <dsp:cNvSpPr/>
      </dsp:nvSpPr>
      <dsp:spPr>
        <a:xfrm>
          <a:off x="392183" y="1604179"/>
          <a:ext cx="865839" cy="549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2D27-F105-41BF-B787-606A1ED90E7C}">
      <dsp:nvSpPr>
        <dsp:cNvPr id="0" name=""/>
        <dsp:cNvSpPr/>
      </dsp:nvSpPr>
      <dsp:spPr>
        <a:xfrm>
          <a:off x="488387" y="1695573"/>
          <a:ext cx="865839" cy="549808"/>
        </a:xfrm>
        <a:prstGeom prst="roundRect">
          <a:avLst>
            <a:gd name="adj" fmla="val 10000"/>
          </a:avLst>
        </a:prstGeom>
        <a:solidFill>
          <a:srgbClr val="FF6600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CS" sz="2000" kern="1200" dirty="0"/>
            <a:t>div</a:t>
          </a:r>
          <a:endParaRPr lang="en-US" sz="2000" kern="1200" dirty="0"/>
        </a:p>
      </dsp:txBody>
      <dsp:txXfrm>
        <a:off x="504490" y="1711676"/>
        <a:ext cx="833633" cy="517602"/>
      </dsp:txXfrm>
    </dsp:sp>
    <dsp:sp modelId="{8A30119B-1D99-4557-B343-A0D536C1264F}">
      <dsp:nvSpPr>
        <dsp:cNvPr id="0" name=""/>
        <dsp:cNvSpPr/>
      </dsp:nvSpPr>
      <dsp:spPr>
        <a:xfrm>
          <a:off x="1450432" y="1604179"/>
          <a:ext cx="865839" cy="549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21E40-03AB-4773-B8D7-529513B67F34}">
      <dsp:nvSpPr>
        <dsp:cNvPr id="0" name=""/>
        <dsp:cNvSpPr/>
      </dsp:nvSpPr>
      <dsp:spPr>
        <a:xfrm>
          <a:off x="1546636" y="1695573"/>
          <a:ext cx="865839" cy="549808"/>
        </a:xfrm>
        <a:prstGeom prst="roundRect">
          <a:avLst>
            <a:gd name="adj" fmla="val 10000"/>
          </a:avLst>
        </a:prstGeom>
        <a:solidFill>
          <a:srgbClr val="FF6600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CS" sz="2000" kern="1200" dirty="0"/>
            <a:t>div</a:t>
          </a:r>
          <a:endParaRPr lang="en-US" sz="2000" kern="1200" dirty="0"/>
        </a:p>
      </dsp:txBody>
      <dsp:txXfrm>
        <a:off x="1562739" y="1711676"/>
        <a:ext cx="833633" cy="517602"/>
      </dsp:txXfrm>
    </dsp:sp>
    <dsp:sp modelId="{7CD27C79-20F9-4294-8B6D-CD653BBCFD8C}">
      <dsp:nvSpPr>
        <dsp:cNvPr id="0" name=""/>
        <dsp:cNvSpPr/>
      </dsp:nvSpPr>
      <dsp:spPr>
        <a:xfrm>
          <a:off x="1979556" y="802555"/>
          <a:ext cx="865839" cy="549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84641D-8D5D-42A6-8D42-642120613A63}">
      <dsp:nvSpPr>
        <dsp:cNvPr id="0" name=""/>
        <dsp:cNvSpPr/>
      </dsp:nvSpPr>
      <dsp:spPr>
        <a:xfrm>
          <a:off x="2075760" y="893949"/>
          <a:ext cx="865839" cy="549808"/>
        </a:xfrm>
        <a:prstGeom prst="roundRect">
          <a:avLst>
            <a:gd name="adj" fmla="val 10000"/>
          </a:avLst>
        </a:prstGeom>
        <a:solidFill>
          <a:srgbClr val="9ECB33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CS" sz="2000" kern="1200" dirty="0"/>
            <a:t>div</a:t>
          </a:r>
          <a:endParaRPr lang="en-US" sz="2000" kern="1200" dirty="0"/>
        </a:p>
      </dsp:txBody>
      <dsp:txXfrm>
        <a:off x="2091863" y="910052"/>
        <a:ext cx="833633" cy="5176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0DDFBC-2EBB-4516-9619-2F771726C3C7}">
      <dsp:nvSpPr>
        <dsp:cNvPr id="0" name=""/>
        <dsp:cNvSpPr/>
      </dsp:nvSpPr>
      <dsp:spPr>
        <a:xfrm>
          <a:off x="1592012" y="856022"/>
          <a:ext cx="823679" cy="391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134"/>
              </a:lnTo>
              <a:lnTo>
                <a:pt x="823679" y="267134"/>
              </a:lnTo>
              <a:lnTo>
                <a:pt x="823679" y="39199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B7EA6-6626-4A13-9A11-BA7130B3EBAE}">
      <dsp:nvSpPr>
        <dsp:cNvPr id="0" name=""/>
        <dsp:cNvSpPr/>
      </dsp:nvSpPr>
      <dsp:spPr>
        <a:xfrm>
          <a:off x="768333" y="856022"/>
          <a:ext cx="823679" cy="391996"/>
        </a:xfrm>
        <a:custGeom>
          <a:avLst/>
          <a:gdLst/>
          <a:ahLst/>
          <a:cxnLst/>
          <a:rect l="0" t="0" r="0" b="0"/>
          <a:pathLst>
            <a:path>
              <a:moveTo>
                <a:pt x="823679" y="0"/>
              </a:moveTo>
              <a:lnTo>
                <a:pt x="823679" y="267134"/>
              </a:lnTo>
              <a:lnTo>
                <a:pt x="0" y="267134"/>
              </a:lnTo>
              <a:lnTo>
                <a:pt x="0" y="39199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09EAF5-24F6-4F2A-B601-1396249C4CEE}">
      <dsp:nvSpPr>
        <dsp:cNvPr id="0" name=""/>
        <dsp:cNvSpPr/>
      </dsp:nvSpPr>
      <dsp:spPr>
        <a:xfrm>
          <a:off x="918092" y="145"/>
          <a:ext cx="1347838" cy="8558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B6107-80FC-4172-B0B9-7ADFF2D5647D}">
      <dsp:nvSpPr>
        <dsp:cNvPr id="0" name=""/>
        <dsp:cNvSpPr/>
      </dsp:nvSpPr>
      <dsp:spPr>
        <a:xfrm>
          <a:off x="1067852" y="142417"/>
          <a:ext cx="1347838" cy="8558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Knjiga</a:t>
          </a:r>
          <a:endParaRPr lang="en-US" sz="2800" kern="1200" dirty="0"/>
        </a:p>
      </dsp:txBody>
      <dsp:txXfrm>
        <a:off x="1092920" y="167485"/>
        <a:ext cx="1297702" cy="805741"/>
      </dsp:txXfrm>
    </dsp:sp>
    <dsp:sp modelId="{05C2B1E4-7866-4725-9110-14A2408F1105}">
      <dsp:nvSpPr>
        <dsp:cNvPr id="0" name=""/>
        <dsp:cNvSpPr/>
      </dsp:nvSpPr>
      <dsp:spPr>
        <a:xfrm>
          <a:off x="94413" y="1248019"/>
          <a:ext cx="1347838" cy="8558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09524-38C7-4924-A2F5-501B2F746A80}">
      <dsp:nvSpPr>
        <dsp:cNvPr id="0" name=""/>
        <dsp:cNvSpPr/>
      </dsp:nvSpPr>
      <dsp:spPr>
        <a:xfrm>
          <a:off x="244173" y="1390291"/>
          <a:ext cx="1347838" cy="855877"/>
        </a:xfrm>
        <a:prstGeom prst="roundRect">
          <a:avLst>
            <a:gd name="adj" fmla="val 10000"/>
          </a:avLst>
        </a:prstGeom>
        <a:solidFill>
          <a:srgbClr val="9ECB33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Autor</a:t>
          </a:r>
          <a:endParaRPr lang="en-US" sz="2800" kern="1200" dirty="0"/>
        </a:p>
      </dsp:txBody>
      <dsp:txXfrm>
        <a:off x="269241" y="1415359"/>
        <a:ext cx="1297702" cy="805741"/>
      </dsp:txXfrm>
    </dsp:sp>
    <dsp:sp modelId="{7CD27C79-20F9-4294-8B6D-CD653BBCFD8C}">
      <dsp:nvSpPr>
        <dsp:cNvPr id="0" name=""/>
        <dsp:cNvSpPr/>
      </dsp:nvSpPr>
      <dsp:spPr>
        <a:xfrm>
          <a:off x="1741771" y="1248019"/>
          <a:ext cx="1347838" cy="8558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84641D-8D5D-42A6-8D42-642120613A63}">
      <dsp:nvSpPr>
        <dsp:cNvPr id="0" name=""/>
        <dsp:cNvSpPr/>
      </dsp:nvSpPr>
      <dsp:spPr>
        <a:xfrm>
          <a:off x="1891531" y="1390291"/>
          <a:ext cx="1347838" cy="855877"/>
        </a:xfrm>
        <a:prstGeom prst="roundRect">
          <a:avLst>
            <a:gd name="adj" fmla="val 10000"/>
          </a:avLst>
        </a:prstGeom>
        <a:solidFill>
          <a:srgbClr val="9ECB33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Info</a:t>
          </a:r>
        </a:p>
      </dsp:txBody>
      <dsp:txXfrm>
        <a:off x="1916599" y="1415359"/>
        <a:ext cx="1297702" cy="8057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0DDFBC-2EBB-4516-9619-2F771726C3C7}">
      <dsp:nvSpPr>
        <dsp:cNvPr id="0" name=""/>
        <dsp:cNvSpPr/>
      </dsp:nvSpPr>
      <dsp:spPr>
        <a:xfrm>
          <a:off x="1883351" y="550740"/>
          <a:ext cx="529124" cy="251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604"/>
              </a:lnTo>
              <a:lnTo>
                <a:pt x="529124" y="171604"/>
              </a:lnTo>
              <a:lnTo>
                <a:pt x="529124" y="25181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B1CB50-CA87-47D7-A10D-A40A3DBAE8EE}">
      <dsp:nvSpPr>
        <dsp:cNvPr id="0" name=""/>
        <dsp:cNvSpPr/>
      </dsp:nvSpPr>
      <dsp:spPr>
        <a:xfrm>
          <a:off x="1354227" y="1352364"/>
          <a:ext cx="529124" cy="251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604"/>
              </a:lnTo>
              <a:lnTo>
                <a:pt x="529124" y="171604"/>
              </a:lnTo>
              <a:lnTo>
                <a:pt x="529124" y="2518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EDF774-CE18-486E-801A-C642CEB63A53}">
      <dsp:nvSpPr>
        <dsp:cNvPr id="0" name=""/>
        <dsp:cNvSpPr/>
      </dsp:nvSpPr>
      <dsp:spPr>
        <a:xfrm>
          <a:off x="825103" y="1352364"/>
          <a:ext cx="529124" cy="251815"/>
        </a:xfrm>
        <a:custGeom>
          <a:avLst/>
          <a:gdLst/>
          <a:ahLst/>
          <a:cxnLst/>
          <a:rect l="0" t="0" r="0" b="0"/>
          <a:pathLst>
            <a:path>
              <a:moveTo>
                <a:pt x="529124" y="0"/>
              </a:moveTo>
              <a:lnTo>
                <a:pt x="529124" y="171604"/>
              </a:lnTo>
              <a:lnTo>
                <a:pt x="0" y="171604"/>
              </a:lnTo>
              <a:lnTo>
                <a:pt x="0" y="2518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B7EA6-6626-4A13-9A11-BA7130B3EBAE}">
      <dsp:nvSpPr>
        <dsp:cNvPr id="0" name=""/>
        <dsp:cNvSpPr/>
      </dsp:nvSpPr>
      <dsp:spPr>
        <a:xfrm>
          <a:off x="1354227" y="550740"/>
          <a:ext cx="529124" cy="251815"/>
        </a:xfrm>
        <a:custGeom>
          <a:avLst/>
          <a:gdLst/>
          <a:ahLst/>
          <a:cxnLst/>
          <a:rect l="0" t="0" r="0" b="0"/>
          <a:pathLst>
            <a:path>
              <a:moveTo>
                <a:pt x="529124" y="0"/>
              </a:moveTo>
              <a:lnTo>
                <a:pt x="529124" y="171604"/>
              </a:lnTo>
              <a:lnTo>
                <a:pt x="0" y="171604"/>
              </a:lnTo>
              <a:lnTo>
                <a:pt x="0" y="25181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09EAF5-24F6-4F2A-B601-1396249C4CEE}">
      <dsp:nvSpPr>
        <dsp:cNvPr id="0" name=""/>
        <dsp:cNvSpPr/>
      </dsp:nvSpPr>
      <dsp:spPr>
        <a:xfrm>
          <a:off x="1450432" y="932"/>
          <a:ext cx="865839" cy="549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B6107-80FC-4172-B0B9-7ADFF2D5647D}">
      <dsp:nvSpPr>
        <dsp:cNvPr id="0" name=""/>
        <dsp:cNvSpPr/>
      </dsp:nvSpPr>
      <dsp:spPr>
        <a:xfrm>
          <a:off x="1546636" y="92326"/>
          <a:ext cx="865839" cy="5498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CS" sz="2000" kern="1200" dirty="0"/>
            <a:t>body</a:t>
          </a:r>
          <a:endParaRPr lang="en-US" sz="2000" kern="1200" dirty="0"/>
        </a:p>
      </dsp:txBody>
      <dsp:txXfrm>
        <a:off x="1562739" y="108429"/>
        <a:ext cx="833633" cy="517602"/>
      </dsp:txXfrm>
    </dsp:sp>
    <dsp:sp modelId="{05C2B1E4-7866-4725-9110-14A2408F1105}">
      <dsp:nvSpPr>
        <dsp:cNvPr id="0" name=""/>
        <dsp:cNvSpPr/>
      </dsp:nvSpPr>
      <dsp:spPr>
        <a:xfrm>
          <a:off x="921307" y="802555"/>
          <a:ext cx="865839" cy="549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09524-38C7-4924-A2F5-501B2F746A80}">
      <dsp:nvSpPr>
        <dsp:cNvPr id="0" name=""/>
        <dsp:cNvSpPr/>
      </dsp:nvSpPr>
      <dsp:spPr>
        <a:xfrm>
          <a:off x="1017512" y="893949"/>
          <a:ext cx="865839" cy="549808"/>
        </a:xfrm>
        <a:prstGeom prst="roundRect">
          <a:avLst>
            <a:gd name="adj" fmla="val 10000"/>
          </a:avLst>
        </a:prstGeom>
        <a:solidFill>
          <a:srgbClr val="9ECB33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CS" sz="2000" kern="1200" dirty="0"/>
            <a:t>div</a:t>
          </a:r>
          <a:endParaRPr lang="en-US" sz="2000" kern="1200" dirty="0"/>
        </a:p>
      </dsp:txBody>
      <dsp:txXfrm>
        <a:off x="1033615" y="910052"/>
        <a:ext cx="833633" cy="517602"/>
      </dsp:txXfrm>
    </dsp:sp>
    <dsp:sp modelId="{626BF072-B435-444E-B1FA-C2EEE9F4ABF4}">
      <dsp:nvSpPr>
        <dsp:cNvPr id="0" name=""/>
        <dsp:cNvSpPr/>
      </dsp:nvSpPr>
      <dsp:spPr>
        <a:xfrm>
          <a:off x="392183" y="1604179"/>
          <a:ext cx="865839" cy="549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2D27-F105-41BF-B787-606A1ED90E7C}">
      <dsp:nvSpPr>
        <dsp:cNvPr id="0" name=""/>
        <dsp:cNvSpPr/>
      </dsp:nvSpPr>
      <dsp:spPr>
        <a:xfrm>
          <a:off x="488387" y="1695573"/>
          <a:ext cx="865839" cy="549808"/>
        </a:xfrm>
        <a:prstGeom prst="roundRect">
          <a:avLst>
            <a:gd name="adj" fmla="val 10000"/>
          </a:avLst>
        </a:prstGeom>
        <a:solidFill>
          <a:srgbClr val="FF6600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CS" sz="2000" kern="1200" dirty="0"/>
            <a:t>div</a:t>
          </a:r>
          <a:endParaRPr lang="en-US" sz="2000" kern="1200" dirty="0"/>
        </a:p>
      </dsp:txBody>
      <dsp:txXfrm>
        <a:off x="504490" y="1711676"/>
        <a:ext cx="833633" cy="517602"/>
      </dsp:txXfrm>
    </dsp:sp>
    <dsp:sp modelId="{8A30119B-1D99-4557-B343-A0D536C1264F}">
      <dsp:nvSpPr>
        <dsp:cNvPr id="0" name=""/>
        <dsp:cNvSpPr/>
      </dsp:nvSpPr>
      <dsp:spPr>
        <a:xfrm>
          <a:off x="1450432" y="1604179"/>
          <a:ext cx="865839" cy="549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21E40-03AB-4773-B8D7-529513B67F34}">
      <dsp:nvSpPr>
        <dsp:cNvPr id="0" name=""/>
        <dsp:cNvSpPr/>
      </dsp:nvSpPr>
      <dsp:spPr>
        <a:xfrm>
          <a:off x="1546636" y="1695573"/>
          <a:ext cx="865839" cy="549808"/>
        </a:xfrm>
        <a:prstGeom prst="roundRect">
          <a:avLst>
            <a:gd name="adj" fmla="val 10000"/>
          </a:avLst>
        </a:prstGeom>
        <a:solidFill>
          <a:srgbClr val="FF6600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CS" sz="2000" kern="1200" dirty="0"/>
            <a:t>div</a:t>
          </a:r>
          <a:endParaRPr lang="en-US" sz="2000" kern="1200" dirty="0"/>
        </a:p>
      </dsp:txBody>
      <dsp:txXfrm>
        <a:off x="1562739" y="1711676"/>
        <a:ext cx="833633" cy="517602"/>
      </dsp:txXfrm>
    </dsp:sp>
    <dsp:sp modelId="{7CD27C79-20F9-4294-8B6D-CD653BBCFD8C}">
      <dsp:nvSpPr>
        <dsp:cNvPr id="0" name=""/>
        <dsp:cNvSpPr/>
      </dsp:nvSpPr>
      <dsp:spPr>
        <a:xfrm>
          <a:off x="1979556" y="802555"/>
          <a:ext cx="865839" cy="549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84641D-8D5D-42A6-8D42-642120613A63}">
      <dsp:nvSpPr>
        <dsp:cNvPr id="0" name=""/>
        <dsp:cNvSpPr/>
      </dsp:nvSpPr>
      <dsp:spPr>
        <a:xfrm>
          <a:off x="2075760" y="893949"/>
          <a:ext cx="865839" cy="549808"/>
        </a:xfrm>
        <a:prstGeom prst="roundRect">
          <a:avLst>
            <a:gd name="adj" fmla="val 10000"/>
          </a:avLst>
        </a:prstGeom>
        <a:solidFill>
          <a:srgbClr val="9ECB33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CS" sz="2000" kern="1200" dirty="0"/>
            <a:t>div</a:t>
          </a:r>
          <a:endParaRPr lang="en-US" sz="2000" kern="1200" dirty="0"/>
        </a:p>
      </dsp:txBody>
      <dsp:txXfrm>
        <a:off x="2091863" y="910052"/>
        <a:ext cx="833633" cy="517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50E8C-2689-4B15-B826-80064E9C0C1C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4154B-F4A3-483A-917E-306EE56506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24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Servisi</a:t>
            </a:r>
            <a:r>
              <a:rPr lang="en-US" dirty="0"/>
              <a:t>:  www, chat (skype, </a:t>
            </a:r>
            <a:r>
              <a:rPr lang="en-US" dirty="0" err="1"/>
              <a:t>itd</a:t>
            </a:r>
            <a:r>
              <a:rPr lang="en-US" dirty="0"/>
              <a:t>), email (POP, SMTP), FTP, streaming, peer-to-peer (</a:t>
            </a:r>
            <a:r>
              <a:rPr lang="en-US" dirty="0" err="1"/>
              <a:t>torenti</a:t>
            </a:r>
            <a:r>
              <a:rPr lang="en-US" dirty="0"/>
              <a:t>)</a:t>
            </a:r>
          </a:p>
          <a:p>
            <a:r>
              <a:rPr lang="en-US" dirty="0"/>
              <a:t>ARPANET – 70te </a:t>
            </a:r>
            <a:r>
              <a:rPr lang="en-US" dirty="0" err="1"/>
              <a:t>mreza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preziveti</a:t>
            </a:r>
            <a:r>
              <a:rPr lang="en-US" dirty="0"/>
              <a:t> </a:t>
            </a:r>
            <a:r>
              <a:rPr lang="en-US" dirty="0" err="1"/>
              <a:t>nuklearni</a:t>
            </a:r>
            <a:r>
              <a:rPr lang="en-US" dirty="0"/>
              <a:t> </a:t>
            </a:r>
            <a:r>
              <a:rPr lang="en-US" dirty="0" err="1"/>
              <a:t>napad</a:t>
            </a:r>
            <a:r>
              <a:rPr lang="en-US" dirty="0"/>
              <a:t>, 90tih Tim Berners Lee I HTML</a:t>
            </a:r>
          </a:p>
          <a:p>
            <a:r>
              <a:rPr lang="en-US" dirty="0" err="1"/>
              <a:t>Youtube</a:t>
            </a:r>
            <a:r>
              <a:rPr lang="en-US" dirty="0"/>
              <a:t> - 82 </a:t>
            </a:r>
            <a:r>
              <a:rPr lang="en-US" dirty="0" err="1"/>
              <a:t>godina</a:t>
            </a:r>
            <a:r>
              <a:rPr lang="en-US" dirty="0"/>
              <a:t> video </a:t>
            </a:r>
            <a:r>
              <a:rPr lang="en-US" dirty="0" err="1"/>
              <a:t>materijala</a:t>
            </a:r>
            <a:r>
              <a:rPr lang="en-US" dirty="0"/>
              <a:t> se </a:t>
            </a:r>
            <a:r>
              <a:rPr lang="en-US" dirty="0" err="1"/>
              <a:t>uploaduje</a:t>
            </a:r>
            <a:r>
              <a:rPr lang="en-US" dirty="0"/>
              <a:t> </a:t>
            </a:r>
            <a:r>
              <a:rPr lang="en-US" dirty="0" err="1"/>
              <a:t>svaki</a:t>
            </a:r>
            <a:r>
              <a:rPr lang="en-US" dirty="0"/>
              <a:t> dan</a:t>
            </a:r>
          </a:p>
          <a:p>
            <a:r>
              <a:rPr lang="en-US" dirty="0"/>
              <a:t>(2019) Netflix -200 mil </a:t>
            </a:r>
            <a:r>
              <a:rPr lang="en-US" dirty="0" err="1"/>
              <a:t>pretplatnika</a:t>
            </a:r>
            <a:r>
              <a:rPr lang="en-US" dirty="0"/>
              <a:t>, 15% </a:t>
            </a:r>
            <a:r>
              <a:rPr lang="en-US" dirty="0" err="1"/>
              <a:t>celog</a:t>
            </a:r>
            <a:r>
              <a:rPr lang="en-US" dirty="0"/>
              <a:t> internet </a:t>
            </a:r>
            <a:r>
              <a:rPr lang="en-US" dirty="0" err="1"/>
              <a:t>saobracaja</a:t>
            </a:r>
            <a:r>
              <a:rPr lang="en-US" dirty="0"/>
              <a:t>, </a:t>
            </a:r>
            <a:r>
              <a:rPr lang="en-US" dirty="0" err="1"/>
              <a:t>youtube</a:t>
            </a:r>
            <a:r>
              <a:rPr lang="en-US" dirty="0"/>
              <a:t> 11.5%, Web 13%, gaming 8%</a:t>
            </a:r>
          </a:p>
          <a:p>
            <a:endParaRPr lang="en-US" dirty="0"/>
          </a:p>
          <a:p>
            <a:r>
              <a:rPr lang="en-US" dirty="0"/>
              <a:t>Darknet, blockchain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14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0c6155d89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0c6155d89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Podaci se gube kad kontejner prestane da postoji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Layer je striktno vezan za host mašinu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Volume je deo fajl sistema koji pripada dockeru, procesi van dockera ne bi trebalo da menjaju taj deo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Bind mount može biti bilo koji deo fajl sistema. Veoma važni fajlovi (konfiguracija) i direktorijumi, procesi van dockera mogu menjati taj deo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Tmpfs je u memoriji sistema hosta, ne prepisuje se u fajl sistem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Jedan volume se može koristiti od strane više kontejnera u isto vreme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Npipe za komunikaciju između hosta i kontejnera, služi da se 3rd party alat pokrene u kontejner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b8eb705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b8eb705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Servis: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Predstavnik jedne aplikacije prema spoljnom svetu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Opisujemo željeno stanje kao što je broj replika koje želimo da imamo u svakom trenutku, network, storage,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Prilikom kreiranja servisa bira se docker image na osnovu koga se kreira servis i može se postavi komanda koja će se izvršiti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Swarm: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Grupisani nodovi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Node može biti worker, manager ili oba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Task je running container koji je upravljan od strane manager node-a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Prilikom update konfiguracije servisa, docker swarm će se postarati da zaustavi taskove koje koriste staru konfiguraciju i pokrene nove taskove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Orkestracioni sloj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Load balancing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Service discovery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Rolling updates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Web </a:t>
            </a:r>
            <a:r>
              <a:rPr lang="sr-Latn-RS" dirty="0" err="1"/>
              <a:t>Push</a:t>
            </a:r>
            <a:r>
              <a:rPr lang="sr-Latn-RS" dirty="0"/>
              <a:t> Notifikacije – stižu notifikacije čak i kad se napusti sajt. Pogodno agresivnim reklamnim kampanjama. </a:t>
            </a:r>
          </a:p>
          <a:p>
            <a:endParaRPr lang="sr-Latn-RS" dirty="0"/>
          </a:p>
          <a:p>
            <a:r>
              <a:rPr lang="sr-Latn-RS" dirty="0"/>
              <a:t>HTTP/2 server </a:t>
            </a:r>
            <a:r>
              <a:rPr lang="sr-Latn-RS" dirty="0" err="1"/>
              <a:t>push</a:t>
            </a:r>
            <a:r>
              <a:rPr lang="sr-Latn-RS" dirty="0"/>
              <a:t> – server samoinicijativno šalje podatke klijentu (pretpostavlja da će </a:t>
            </a:r>
            <a:r>
              <a:rPr lang="en-US" dirty="0" err="1"/>
              <a:t>klijentu</a:t>
            </a:r>
            <a:r>
              <a:rPr lang="en-US" dirty="0"/>
              <a:t> </a:t>
            </a:r>
            <a:r>
              <a:rPr lang="sr-Latn-RS" dirty="0"/>
              <a:t>da trebaju recimo neki resursi, tipa </a:t>
            </a:r>
            <a:r>
              <a:rPr lang="sr-Latn-RS" dirty="0" err="1"/>
              <a:t>css</a:t>
            </a:r>
            <a:r>
              <a:rPr lang="sr-Latn-RS" dirty="0"/>
              <a:t>, </a:t>
            </a:r>
            <a:r>
              <a:rPr lang="sr-Latn-RS" dirty="0" err="1"/>
              <a:t>js</a:t>
            </a:r>
            <a:r>
              <a:rPr lang="sr-Latn-RS" dirty="0"/>
              <a:t> fajlovi). Klijent pristigle resurse stavlja u karantin. Pre svakog zahteva za resursom, klijent proverava da li se on već nalazi u karantinu</a:t>
            </a:r>
          </a:p>
          <a:p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Long </a:t>
            </a:r>
            <a:r>
              <a:rPr lang="sr-Latn-RS" dirty="0" err="1"/>
              <a:t>polling</a:t>
            </a:r>
            <a:r>
              <a:rPr lang="sr-Latn-RS" dirty="0"/>
              <a:t> (simulacija </a:t>
            </a:r>
            <a:r>
              <a:rPr lang="sr-Latn-RS" dirty="0" err="1"/>
              <a:t>pusha</a:t>
            </a:r>
            <a:r>
              <a:rPr lang="sr-Latn-RS" dirty="0"/>
              <a:t> preko serije </a:t>
            </a:r>
            <a:r>
              <a:rPr lang="sr-Latn-RS" dirty="0" err="1"/>
              <a:t>pull</a:t>
            </a:r>
            <a:r>
              <a:rPr lang="sr-Latn-RS" dirty="0"/>
              <a:t> zahteva koji ne dobijaju odgovor odmah)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625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Puna dupleks komunikacije - obe strane simultano šalju poruke, ne čekaju se kao kod polu dupleksa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21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Sli</a:t>
            </a:r>
            <a:r>
              <a:rPr lang="en-US" dirty="0" err="1"/>
              <a:t>cno</a:t>
            </a:r>
            <a:r>
              <a:rPr lang="en-US" baseline="0" dirty="0"/>
              <a:t> </a:t>
            </a:r>
            <a:r>
              <a:rPr lang="en-US" baseline="0" dirty="0" err="1"/>
              <a:t>kao</a:t>
            </a:r>
            <a:r>
              <a:rPr lang="en-US" baseline="0" dirty="0"/>
              <a:t> CSS </a:t>
            </a:r>
            <a:r>
              <a:rPr lang="en-US" baseline="0" dirty="0" err="1"/>
              <a:t>selekcija</a:t>
            </a:r>
            <a:r>
              <a:rPr lang="en-US" baseline="0" dirty="0"/>
              <a:t>, </a:t>
            </a:r>
            <a:r>
              <a:rPr lang="en-US" baseline="0" dirty="0" err="1"/>
              <a:t>samo</a:t>
            </a:r>
            <a:r>
              <a:rPr lang="en-US" baseline="0" dirty="0"/>
              <a:t> </a:t>
            </a:r>
            <a:r>
              <a:rPr lang="en-US" baseline="0" dirty="0" err="1"/>
              <a:t>sto</a:t>
            </a:r>
            <a:r>
              <a:rPr lang="en-US" baseline="0" dirty="0"/>
              <a:t> </a:t>
            </a:r>
            <a:r>
              <a:rPr lang="en-US" baseline="0" dirty="0" err="1"/>
              <a:t>umesto</a:t>
            </a:r>
            <a:r>
              <a:rPr lang="en-US" baseline="0" dirty="0"/>
              <a:t> </a:t>
            </a:r>
            <a:r>
              <a:rPr lang="en-US" baseline="0" dirty="0" err="1"/>
              <a:t>blanko</a:t>
            </a:r>
            <a:r>
              <a:rPr lang="en-US" baseline="0" dirty="0"/>
              <a:t> </a:t>
            </a:r>
            <a:r>
              <a:rPr lang="en-US" baseline="0" dirty="0" err="1"/>
              <a:t>znaka</a:t>
            </a:r>
            <a:r>
              <a:rPr lang="en-US" baseline="0" dirty="0"/>
              <a:t> </a:t>
            </a:r>
            <a:r>
              <a:rPr lang="en-US" baseline="0" dirty="0" err="1"/>
              <a:t>ima</a:t>
            </a:r>
            <a:r>
              <a:rPr lang="en-US" baseline="0" dirty="0"/>
              <a:t> /, </a:t>
            </a:r>
            <a:r>
              <a:rPr lang="en-US" baseline="0" dirty="0" err="1"/>
              <a:t>kao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</a:t>
            </a:r>
            <a:r>
              <a:rPr lang="en-US" baseline="0" dirty="0" err="1"/>
              <a:t>fje</a:t>
            </a:r>
            <a:r>
              <a:rPr lang="en-US" baseline="0" dirty="0"/>
              <a:t>: last(), position(),…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6E8BD-A597-4410-A81E-738B4E98DF47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35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c6155d89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c6155d89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Hipervizor program koji kreira i upravlja virtuelnim mašinama, zahteva podršku od procesora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Svaku virtuelnu mašinu pokreće zaseban operativni sistem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0c6155d89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0c6155d89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Virtuelizacija operativnog sistema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Svi kontejneri dele zajedničko jezgro operativnog sistema, kao i neke biblioteke i izvršne fajlove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 odnosu na VM zauzimaju znatno manje memorije i startuju je znatno brže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Obično se jedan kontejner vezuje za jednu komponentu i sadrži sve što je neophodno da bi se ta komponenta izvršavala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Fajlovi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Promenljive okruženja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Zavisnosti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Biblioteke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0c6155d89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0c6155d89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Kontejner je instanca jedne docker slike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Može se pokrenuti, stopirati ili izbrisati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Prilikom pokretanja kontejnera, dodeli mu se jedan RW fs layer da bi mogao da manipuliše sa fajlovima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 prirodi su stateless, promene se gube nakon brisanja instance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Mogu biti i stateful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Mogu se povezati na persistence storage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Nakon brisanja se sve promene koje nisu snimljene u Persistence storage gube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Može se kreirati novi docker image na osnovu trenutnog stanja kontejnera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573daac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573daac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0c6155d89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0c6155d89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Docker image je read-only template koji se izbilduje, a kasnije instancira kontejner na osnovu image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 Dockerfile je zabeleženo sve što je neophodno da se izbilduje image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Uglavnom se jedan image bazira na drugi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Image se sastoji od layera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Svaka docker instrukcija u dockerfile predstavlja jedan layer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Nakon izmene dockerfile, sledeći build će rebuildovati samo layere koji su izmenjeni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8A62-DCE9-4436-9813-08E79A925A23}" type="datetime1">
              <a:rPr lang="en-US" smtClean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7F13-71B8-4E89-9805-DA65EBFE4E21}" type="datetime1">
              <a:rPr lang="en-US" smtClean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4F798-4536-418F-AF46-E7615AACEFFE}" type="datetime1">
              <a:rPr lang="en-US" smtClean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916B1-B68C-4957-AE0B-93441D9E3D2F}" type="datetime1">
              <a:rPr lang="en-US" smtClean="0"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BFA5-A92D-41C0-B87E-588E162B4D01}" type="datetime1">
              <a:rPr lang="en-US" smtClean="0"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BA82-64E2-4933-AD0E-2A0A12EEC9DB}" type="datetime1">
              <a:rPr lang="en-US" smtClean="0"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3C782-30F3-4353-A7EC-A4019AF6CF86}" type="datetime1">
              <a:rPr lang="en-US" smtClean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2840-3F9A-41D5-88D3-AF4A12202226}" type="datetime1">
              <a:rPr lang="en-US" smtClean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rgbClr val="D630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" name="Google Shape;25;p4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63992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630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9"/>
          <p:cNvSpPr/>
          <p:nvPr/>
        </p:nvSpPr>
        <p:spPr>
          <a:xfrm rot="-5400000">
            <a:off x="1314395" y="1370243"/>
            <a:ext cx="61200" cy="49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3467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600"/>
              <a:buNone/>
              <a:defRPr sz="2133">
                <a:solidFill>
                  <a:srgbClr val="F4CCCC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600"/>
              <a:buNone/>
              <a:defRPr sz="2133">
                <a:solidFill>
                  <a:srgbClr val="F4CCCC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600"/>
              <a:buNone/>
              <a:defRPr sz="2133">
                <a:solidFill>
                  <a:srgbClr val="F4CCCC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600"/>
              <a:buNone/>
              <a:defRPr sz="2133">
                <a:solidFill>
                  <a:srgbClr val="F4CCCC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600"/>
              <a:buNone/>
              <a:defRPr sz="2133">
                <a:solidFill>
                  <a:srgbClr val="F4CCCC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600"/>
              <a:buNone/>
              <a:defRPr sz="2133">
                <a:solidFill>
                  <a:srgbClr val="F4CCCC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600"/>
              <a:buNone/>
              <a:defRPr sz="2133">
                <a:solidFill>
                  <a:srgbClr val="F4CCCC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600"/>
              <a:buNone/>
              <a:defRPr sz="2133">
                <a:solidFill>
                  <a:srgbClr val="F4CCCC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600"/>
              <a:buNone/>
              <a:defRPr sz="2133">
                <a:solidFill>
                  <a:srgbClr val="F4CCCC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200" cy="40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128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9BF7-07DF-409E-B752-2C7FF3C69342}" type="datetime1">
              <a:rPr lang="en-US" smtClean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8DD4-B65A-4D2E-BBD5-ED45F05FDBDE}" type="datetime1">
              <a:rPr lang="en-US" smtClean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24808-1E67-42D6-909C-FFD2C25166CD}" type="datetime1">
              <a:rPr lang="en-US" smtClean="0"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FC86-635A-4D7D-B975-7D2311E38442}" type="datetime1">
              <a:rPr lang="en-US" smtClean="0"/>
              <a:t>12/30/2020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C6A-45FD-4202-953C-8BAC2B3505A4}" type="datetime1">
              <a:rPr lang="en-US" smtClean="0"/>
              <a:t>12/30/2020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1E0CF-6B8F-49E5-98A1-A47C358284A1}" type="datetime1">
              <a:rPr lang="en-US" smtClean="0"/>
              <a:t>12/30/2020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BE61-E0C4-4540-89B0-D647AC89119E}" type="datetime1">
              <a:rPr lang="en-US" smtClean="0"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BBA7-94F5-4632-977F-A069F5B4DE45}" type="datetime1">
              <a:rPr lang="en-US" smtClean="0"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2D190-7243-461F-A783-93D8A78C031A}" type="datetime1">
              <a:rPr lang="en-US" smtClean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5" r:id="rId17"/>
    <p:sldLayoutId id="2147483667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s.elfak.ni.ac.rs/nastava/mod/page/view.php?id=7217" TargetMode="Externa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1795849"/>
            <a:ext cx="3778870" cy="311481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EFFFF"/>
                </a:solidFill>
              </a:rPr>
              <a:t>Web </a:t>
            </a:r>
            <a:r>
              <a:rPr lang="en-US" sz="4000" dirty="0" err="1">
                <a:solidFill>
                  <a:srgbClr val="FEFFFF"/>
                </a:solidFill>
              </a:rPr>
              <a:t>programiranje</a:t>
            </a:r>
            <a:endParaRPr lang="en-US" sz="4000" dirty="0">
              <a:solidFill>
                <a:srgbClr val="FEFFFF"/>
              </a:solidFill>
            </a:endParaRPr>
          </a:p>
        </p:txBody>
      </p:sp>
      <p:pic>
        <p:nvPicPr>
          <p:cNvPr id="7" name="Picture 6" descr="A close up of abstract drawing of downtown buildings">
            <a:extLst>
              <a:ext uri="{FF2B5EF4-FFF2-40B4-BE49-F238E27FC236}">
                <a16:creationId xmlns:a16="http://schemas.microsoft.com/office/drawing/2014/main" id="{9E8E76DD-36CE-456F-AE4B-0CA05DD4A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2" t="24102" r="20509"/>
          <a:stretch/>
        </p:blipFill>
        <p:spPr>
          <a:xfrm>
            <a:off x="4639732" y="10"/>
            <a:ext cx="7552267" cy="6857990"/>
          </a:xfrm>
          <a:prstGeom prst="rect">
            <a:avLst/>
          </a:prstGeom>
        </p:spPr>
      </p:pic>
      <p:sp>
        <p:nvSpPr>
          <p:cNvPr id="69" name="Freeform 5">
            <a:extLst>
              <a:ext uri="{FF2B5EF4-FFF2-40B4-BE49-F238E27FC236}">
                <a16:creationId xmlns:a16="http://schemas.microsoft.com/office/drawing/2014/main" id="{64D236DE-BD07-488F-B236-DDEEFFF7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4C5B9-7CE7-4198-A777-E8552CCFF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EFFFF"/>
                </a:solidFill>
              </a:rPr>
              <a:t>Prof. </a:t>
            </a:r>
            <a:r>
              <a:rPr lang="en-US" sz="1600" dirty="0" err="1">
                <a:solidFill>
                  <a:srgbClr val="FEFFFF"/>
                </a:solidFill>
              </a:rPr>
              <a:t>dr</a:t>
            </a:r>
            <a:r>
              <a:rPr lang="en-US" sz="1600" dirty="0">
                <a:solidFill>
                  <a:srgbClr val="FEFFFF"/>
                </a:solidFill>
              </a:rPr>
              <a:t> Ivan Petkovic</a:t>
            </a:r>
          </a:p>
        </p:txBody>
      </p:sp>
    </p:spTree>
    <p:extLst>
      <p:ext uri="{BB962C8B-B14F-4D97-AF65-F5344CB8AC3E}">
        <p14:creationId xmlns:p14="http://schemas.microsoft.com/office/powerpoint/2010/main" val="1139014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68200-8F88-4CD9-AA94-9FC574A5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Protokoli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AE49B-1038-49EF-8868-ADB056E9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– </a:t>
            </a:r>
            <a:r>
              <a:rPr lang="en-US" dirty="0" err="1"/>
              <a:t>protokol</a:t>
            </a:r>
            <a:r>
              <a:rPr lang="en-US" dirty="0"/>
              <a:t> bez </a:t>
            </a:r>
            <a:r>
              <a:rPr lang="en-US" dirty="0" err="1"/>
              <a:t>stanja</a:t>
            </a:r>
            <a:r>
              <a:rPr lang="sr-Latn-RS" dirty="0"/>
              <a:t>; server ne pamti korisnika; server sesije</a:t>
            </a:r>
            <a:endParaRPr lang="en-US" dirty="0"/>
          </a:p>
          <a:p>
            <a:r>
              <a:rPr lang="sr-Latn-RS" dirty="0"/>
              <a:t>HTTPS (</a:t>
            </a:r>
            <a:r>
              <a:rPr lang="sr-Latn-RS" dirty="0" err="1"/>
              <a:t>bidirekciona</a:t>
            </a:r>
            <a:r>
              <a:rPr lang="sr-Latn-RS" dirty="0"/>
              <a:t> </a:t>
            </a:r>
            <a:r>
              <a:rPr lang="sr-Latn-RS" dirty="0" err="1"/>
              <a:t>enkripcija</a:t>
            </a:r>
            <a:r>
              <a:rPr lang="sr-Latn-RS" dirty="0"/>
              <a:t>, </a:t>
            </a:r>
            <a:r>
              <a:rPr lang="sr-Latn-RS" dirty="0" err="1"/>
              <a:t>man</a:t>
            </a:r>
            <a:r>
              <a:rPr lang="sr-Latn-RS" dirty="0"/>
              <a:t>-in-</a:t>
            </a:r>
            <a:r>
              <a:rPr lang="sr-Latn-RS" dirty="0" err="1"/>
              <a:t>the</a:t>
            </a:r>
            <a:r>
              <a:rPr lang="sr-Latn-RS" dirty="0"/>
              <a:t>-</a:t>
            </a:r>
            <a:r>
              <a:rPr lang="sr-Latn-RS" dirty="0" err="1"/>
              <a:t>middle</a:t>
            </a:r>
            <a:r>
              <a:rPr lang="sr-Latn-RS" dirty="0"/>
              <a:t> napadi, HTTP preko TLS-a, HTTP preko SSL-a)</a:t>
            </a:r>
          </a:p>
          <a:p>
            <a:r>
              <a:rPr lang="sr-Latn-RS" dirty="0"/>
              <a:t>HTTP 1.1 (</a:t>
            </a:r>
            <a:r>
              <a:rPr lang="en-US" dirty="0" err="1"/>
              <a:t>perzistentne</a:t>
            </a:r>
            <a:r>
              <a:rPr lang="en-US" dirty="0"/>
              <a:t> </a:t>
            </a:r>
            <a:r>
              <a:rPr lang="en-US" dirty="0" err="1"/>
              <a:t>konekcije</a:t>
            </a:r>
            <a:r>
              <a:rPr lang="en-US" dirty="0"/>
              <a:t>, </a:t>
            </a:r>
            <a:r>
              <a:rPr lang="sr-Latn-RS" dirty="0" err="1"/>
              <a:t>Pipelining</a:t>
            </a:r>
            <a:r>
              <a:rPr lang="sr-Latn-RS" dirty="0"/>
              <a:t> i </a:t>
            </a:r>
            <a:r>
              <a:rPr lang="sr-Latn-RS" dirty="0" err="1"/>
              <a:t>multipleksiranje</a:t>
            </a:r>
            <a:r>
              <a:rPr lang="sr-Latn-RS" dirty="0"/>
              <a:t>(više zahteva kroz istu konekciju))</a:t>
            </a:r>
          </a:p>
          <a:p>
            <a:r>
              <a:rPr lang="sr-Latn-RS" dirty="0"/>
              <a:t>HTTP 2.0 (Server </a:t>
            </a:r>
            <a:r>
              <a:rPr lang="sr-Latn-RS" dirty="0" err="1"/>
              <a:t>push</a:t>
            </a:r>
            <a:r>
              <a:rPr lang="sr-Latn-RS" dirty="0"/>
              <a:t>)</a:t>
            </a:r>
          </a:p>
          <a:p>
            <a:r>
              <a:rPr lang="sr-Latn-RS" dirty="0" err="1"/>
              <a:t>Websockets</a:t>
            </a:r>
            <a:r>
              <a:rPr lang="sr-Latn-RS" dirty="0"/>
              <a:t> (</a:t>
            </a:r>
            <a:r>
              <a:rPr lang="sr-Latn-RS" dirty="0" err="1"/>
              <a:t>full</a:t>
            </a:r>
            <a:r>
              <a:rPr lang="sr-Latn-RS" dirty="0"/>
              <a:t> </a:t>
            </a:r>
            <a:r>
              <a:rPr lang="sr-Latn-RS" dirty="0" err="1"/>
              <a:t>duplex</a:t>
            </a:r>
            <a:r>
              <a:rPr lang="sr-Latn-R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1626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Slanje</a:t>
            </a:r>
            <a:r>
              <a:rPr lang="en-US" dirty="0"/>
              <a:t> </a:t>
            </a:r>
            <a:r>
              <a:rPr lang="sr-Latn-RS" dirty="0"/>
              <a:t>podataka</a:t>
            </a:r>
            <a:r>
              <a:rPr lang="en-US" dirty="0"/>
              <a:t> </a:t>
            </a:r>
            <a:r>
              <a:rPr lang="en-US" dirty="0" err="1"/>
              <a:t>serveru</a:t>
            </a:r>
            <a:r>
              <a:rPr lang="sr-Latn-RS" dirty="0"/>
              <a:t> preko HTTP-a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01662" y="1669003"/>
            <a:ext cx="9302950" cy="5069149"/>
          </a:xfrm>
        </p:spPr>
        <p:txBody>
          <a:bodyPr>
            <a:normAutofit/>
          </a:bodyPr>
          <a:lstStyle/>
          <a:p>
            <a:r>
              <a:rPr lang="sr-Latn-RS" dirty="0"/>
              <a:t>Osnovne HTTP metode: GET, POST, PUT, DELETE ,…</a:t>
            </a:r>
          </a:p>
          <a:p>
            <a:r>
              <a:rPr lang="en-US" dirty="0"/>
              <a:t>GET, POST </a:t>
            </a:r>
            <a:r>
              <a:rPr lang="en-US" dirty="0" err="1"/>
              <a:t>metod</a:t>
            </a:r>
            <a:r>
              <a:rPr lang="sr-Latn-RS" dirty="0"/>
              <a:t>: </a:t>
            </a:r>
            <a:r>
              <a:rPr lang="en-US" dirty="0">
                <a:solidFill>
                  <a:srgbClr val="C00000"/>
                </a:solidFill>
              </a:rPr>
              <a:t>&lt;FORM&gt;</a:t>
            </a:r>
            <a:r>
              <a:rPr lang="en-US" dirty="0"/>
              <a:t> element</a:t>
            </a:r>
            <a:r>
              <a:rPr lang="sr-Latn-RS" dirty="0"/>
              <a:t> </a:t>
            </a:r>
            <a:r>
              <a:rPr lang="en-US" dirty="0"/>
              <a:t>=&gt; </a:t>
            </a:r>
            <a:r>
              <a:rPr lang="en-US" dirty="0" err="1"/>
              <a:t>asocijativni</a:t>
            </a:r>
            <a:r>
              <a:rPr lang="en-US" dirty="0"/>
              <a:t> </a:t>
            </a:r>
            <a:r>
              <a:rPr lang="en-US" dirty="0" err="1"/>
              <a:t>niz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  <a:p>
            <a:endParaRPr lang="sr-Latn-R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3F3DCD-9B3C-475C-99BA-8DFD382D7F6E}"/>
              </a:ext>
            </a:extLst>
          </p:cNvPr>
          <p:cNvSpPr txBox="1">
            <a:spLocks/>
          </p:cNvSpPr>
          <p:nvPr/>
        </p:nvSpPr>
        <p:spPr>
          <a:xfrm>
            <a:off x="1513008" y="3209591"/>
            <a:ext cx="5518214" cy="205408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Wingdings 3" charset="2"/>
              <a:buNone/>
            </a:pPr>
            <a:r>
              <a:rPr lang="en-US" sz="1400"/>
              <a:t>&lt;form action=“data1.php”&gt;</a:t>
            </a:r>
          </a:p>
          <a:p>
            <a:pPr marL="114300" indent="0">
              <a:buFont typeface="Wingdings 3" charset="2"/>
              <a:buNone/>
            </a:pPr>
            <a:r>
              <a:rPr lang="en-US" sz="1400"/>
              <a:t>  &lt;input type=“text” name=“</a:t>
            </a:r>
            <a:r>
              <a:rPr lang="en-US" sz="1400">
                <a:solidFill>
                  <a:srgbClr val="C00000"/>
                </a:solidFill>
              </a:rPr>
              <a:t>ime</a:t>
            </a:r>
            <a:r>
              <a:rPr lang="en-US" sz="1400"/>
              <a:t>” value=“</a:t>
            </a:r>
            <a:r>
              <a:rPr lang="en-US" sz="1400">
                <a:solidFill>
                  <a:srgbClr val="C00000"/>
                </a:solidFill>
              </a:rPr>
              <a:t>Ana</a:t>
            </a:r>
            <a:r>
              <a:rPr lang="en-US" sz="1400"/>
              <a:t>” /&gt;</a:t>
            </a:r>
          </a:p>
          <a:p>
            <a:pPr marL="114300" indent="0">
              <a:buFont typeface="Wingdings 3" charset="2"/>
              <a:buNone/>
            </a:pPr>
            <a:r>
              <a:rPr lang="en-US" sz="1400"/>
              <a:t> &lt;input type=“text” name=“</a:t>
            </a:r>
            <a:r>
              <a:rPr lang="en-US" sz="1400">
                <a:solidFill>
                  <a:srgbClr val="C00000"/>
                </a:solidFill>
              </a:rPr>
              <a:t>prezime</a:t>
            </a:r>
            <a:r>
              <a:rPr lang="en-US" sz="1400"/>
              <a:t>” value=“</a:t>
            </a:r>
            <a:r>
              <a:rPr lang="en-US" sz="1400">
                <a:solidFill>
                  <a:srgbClr val="C00000"/>
                </a:solidFill>
              </a:rPr>
              <a:t>Jovanovic</a:t>
            </a:r>
            <a:r>
              <a:rPr lang="en-US" sz="1400"/>
              <a:t>” /&gt;</a:t>
            </a:r>
          </a:p>
          <a:p>
            <a:pPr marL="114300" indent="0">
              <a:buFont typeface="Wingdings 3" charset="2"/>
              <a:buNone/>
            </a:pPr>
            <a:r>
              <a:rPr lang="en-US" sz="1400"/>
              <a:t> &lt;input type=“hidden” name=“</a:t>
            </a:r>
            <a:r>
              <a:rPr lang="en-US" sz="1400">
                <a:solidFill>
                  <a:srgbClr val="C00000"/>
                </a:solidFill>
              </a:rPr>
              <a:t>podatak1</a:t>
            </a:r>
            <a:r>
              <a:rPr lang="en-US" sz="1400"/>
              <a:t>” value=“</a:t>
            </a:r>
            <a:r>
              <a:rPr lang="sr-Latn-RS" sz="1400">
                <a:solidFill>
                  <a:srgbClr val="C00000"/>
                </a:solidFill>
              </a:rPr>
              <a:t>v11</a:t>
            </a:r>
            <a:r>
              <a:rPr lang="en-US" sz="1400"/>
              <a:t>” /&gt;</a:t>
            </a:r>
          </a:p>
          <a:p>
            <a:pPr marL="114300" indent="0">
              <a:buFont typeface="Wingdings 3" charset="2"/>
              <a:buNone/>
            </a:pPr>
            <a:r>
              <a:rPr lang="en-US" sz="1400"/>
              <a:t>&lt;/form&gt;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6277E3-A748-48DB-85E4-3000A0EB84CF}"/>
              </a:ext>
            </a:extLst>
          </p:cNvPr>
          <p:cNvSpPr txBox="1"/>
          <p:nvPr/>
        </p:nvSpPr>
        <p:spPr>
          <a:xfrm>
            <a:off x="7412222" y="3792749"/>
            <a:ext cx="2796990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/>
              <a:t>ime</a:t>
            </a:r>
            <a:r>
              <a:rPr lang="en-US" sz="1600" dirty="0"/>
              <a:t> : Ana</a:t>
            </a:r>
          </a:p>
          <a:p>
            <a:r>
              <a:rPr lang="en-US" sz="1600" dirty="0" err="1"/>
              <a:t>prezime</a:t>
            </a:r>
            <a:r>
              <a:rPr lang="en-US" sz="1600" dirty="0"/>
              <a:t> : </a:t>
            </a:r>
            <a:r>
              <a:rPr lang="en-US" sz="1600" dirty="0" err="1"/>
              <a:t>Jovanovic</a:t>
            </a:r>
            <a:endParaRPr lang="en-US" sz="1600" dirty="0"/>
          </a:p>
          <a:p>
            <a:r>
              <a:rPr lang="en-US" sz="1600" dirty="0"/>
              <a:t>podatak1: </a:t>
            </a:r>
            <a:r>
              <a:rPr lang="sr-Latn-RS" sz="1600" dirty="0"/>
              <a:t>v11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3041F7-26AF-4168-8BF2-EE4C6ACF0319}"/>
              </a:ext>
            </a:extLst>
          </p:cNvPr>
          <p:cNvSpPr/>
          <p:nvPr/>
        </p:nvSpPr>
        <p:spPr>
          <a:xfrm>
            <a:off x="10590212" y="3477688"/>
            <a:ext cx="9144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9" name="Right Arrow 7">
            <a:extLst>
              <a:ext uri="{FF2B5EF4-FFF2-40B4-BE49-F238E27FC236}">
                <a16:creationId xmlns:a16="http://schemas.microsoft.com/office/drawing/2014/main" id="{A961A98D-39AA-4A44-B399-95CF541BD907}"/>
              </a:ext>
            </a:extLst>
          </p:cNvPr>
          <p:cNvSpPr/>
          <p:nvPr/>
        </p:nvSpPr>
        <p:spPr>
          <a:xfrm>
            <a:off x="7031222" y="4061372"/>
            <a:ext cx="381000" cy="257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8">
            <a:extLst>
              <a:ext uri="{FF2B5EF4-FFF2-40B4-BE49-F238E27FC236}">
                <a16:creationId xmlns:a16="http://schemas.microsoft.com/office/drawing/2014/main" id="{957BB141-E783-4A59-A6DB-49FDD5BFFC14}"/>
              </a:ext>
            </a:extLst>
          </p:cNvPr>
          <p:cNvSpPr/>
          <p:nvPr/>
        </p:nvSpPr>
        <p:spPr>
          <a:xfrm>
            <a:off x="10209212" y="4096642"/>
            <a:ext cx="381000" cy="257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3CF8FB-3D9C-4F7D-B582-7EF5FB8963BB}"/>
              </a:ext>
            </a:extLst>
          </p:cNvPr>
          <p:cNvSpPr txBox="1"/>
          <p:nvPr/>
        </p:nvSpPr>
        <p:spPr>
          <a:xfrm>
            <a:off x="7793222" y="3423417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</a:t>
            </a:r>
            <a:r>
              <a:rPr lang="en-US" dirty="0" err="1"/>
              <a:t>ili</a:t>
            </a:r>
            <a:r>
              <a:rPr lang="en-US" dirty="0"/>
              <a:t> POST</a:t>
            </a:r>
          </a:p>
        </p:txBody>
      </p:sp>
    </p:spTree>
    <p:extLst>
      <p:ext uri="{BB962C8B-B14F-4D97-AF65-F5344CB8AC3E}">
        <p14:creationId xmlns:p14="http://schemas.microsoft.com/office/powerpoint/2010/main" val="22858483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78C6B6-1239-4117-9ACE-5824FD9A9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Slanje</a:t>
            </a:r>
            <a:r>
              <a:rPr lang="en-US" dirty="0"/>
              <a:t> </a:t>
            </a:r>
            <a:r>
              <a:rPr lang="sr-Latn-RS" dirty="0"/>
              <a:t>podataka</a:t>
            </a:r>
            <a:r>
              <a:rPr lang="en-US" dirty="0"/>
              <a:t> </a:t>
            </a:r>
            <a:r>
              <a:rPr lang="en-US" dirty="0" err="1"/>
              <a:t>serveru</a:t>
            </a:r>
            <a:r>
              <a:rPr lang="sr-Latn-RS" dirty="0"/>
              <a:t> preko HTTP-a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35669D-23DD-417C-B953-27F09E5E9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GET</a:t>
            </a:r>
            <a:r>
              <a:rPr lang="sr-Latn-RS" dirty="0"/>
              <a:t>:</a:t>
            </a:r>
          </a:p>
          <a:p>
            <a:pPr lvl="1"/>
            <a:r>
              <a:rPr lang="en-US" dirty="0" err="1"/>
              <a:t>podaci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vidljivi</a:t>
            </a:r>
            <a:r>
              <a:rPr lang="en-US" dirty="0"/>
              <a:t> u </a:t>
            </a:r>
            <a:r>
              <a:rPr lang="en-US" dirty="0" err="1"/>
              <a:t>adresi</a:t>
            </a:r>
            <a:r>
              <a:rPr lang="en-US" dirty="0"/>
              <a:t> </a:t>
            </a:r>
            <a:r>
              <a:rPr lang="sr-Latn-RS" dirty="0"/>
              <a:t>(</a:t>
            </a:r>
            <a:r>
              <a:rPr lang="sr-Latn-RS" dirty="0" err="1"/>
              <a:t>querystring</a:t>
            </a:r>
            <a:r>
              <a:rPr lang="sr-Latn-RS" dirty="0"/>
              <a:t>), tj. adresa sadrži poslate podatke</a:t>
            </a:r>
          </a:p>
          <a:p>
            <a:pPr lvl="1"/>
            <a:r>
              <a:rPr lang="sr-Latn-RS" dirty="0"/>
              <a:t>Primer lokacije u Google mapama</a:t>
            </a:r>
          </a:p>
          <a:p>
            <a:endParaRPr lang="sr-Latn-RS" dirty="0"/>
          </a:p>
          <a:p>
            <a:pPr marL="114300" indent="0">
              <a:buNone/>
            </a:pPr>
            <a:r>
              <a:rPr lang="en-US" dirty="0">
                <a:solidFill>
                  <a:schemeClr val="tx2"/>
                </a:solidFill>
              </a:rPr>
              <a:t>https://www.google.com/search</a:t>
            </a:r>
            <a:r>
              <a:rPr lang="en-US" dirty="0"/>
              <a:t>?</a:t>
            </a:r>
            <a:r>
              <a:rPr lang="en-US" dirty="0">
                <a:solidFill>
                  <a:srgbClr val="0070C0"/>
                </a:solidFill>
              </a:rPr>
              <a:t>sourceid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dirty="0">
                <a:solidFill>
                  <a:srgbClr val="FF0000"/>
                </a:solidFill>
              </a:rPr>
              <a:t>chrome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&amp;</a:t>
            </a:r>
            <a:r>
              <a:rPr lang="en-US" dirty="0">
                <a:solidFill>
                  <a:srgbClr val="0070C0"/>
                </a:solidFill>
              </a:rPr>
              <a:t>ie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dirty="0">
                <a:solidFill>
                  <a:srgbClr val="FF0000"/>
                </a:solidFill>
              </a:rPr>
              <a:t>UTF-8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&amp;</a:t>
            </a:r>
            <a:r>
              <a:rPr lang="en-US" dirty="0">
                <a:solidFill>
                  <a:srgbClr val="0070C0"/>
                </a:solidFill>
              </a:rPr>
              <a:t>q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dirty="0">
                <a:solidFill>
                  <a:srgbClr val="FF0000"/>
                </a:solidFill>
              </a:rPr>
              <a:t>web+programming</a:t>
            </a:r>
            <a:endParaRPr lang="sr-Latn-RS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endParaRPr lang="sr-Latn-RS" dirty="0">
              <a:solidFill>
                <a:srgbClr val="FF0000"/>
              </a:solidFill>
            </a:endParaRPr>
          </a:p>
          <a:p>
            <a:r>
              <a:rPr lang="sr-Latn-RS" dirty="0"/>
              <a:t>POST:</a:t>
            </a:r>
          </a:p>
          <a:p>
            <a:pPr lvl="1"/>
            <a:r>
              <a:rPr lang="sr-Latn-RS" dirty="0"/>
              <a:t>Slanje veće količine podataka</a:t>
            </a:r>
          </a:p>
          <a:p>
            <a:pPr lvl="1"/>
            <a:r>
              <a:rPr lang="sr-Latn-RS" dirty="0"/>
              <a:t>Slanje osetljivih podataka (šifre)</a:t>
            </a:r>
          </a:p>
          <a:p>
            <a:pPr lvl="1"/>
            <a:r>
              <a:rPr lang="sr-Latn-RS" dirty="0"/>
              <a:t>Slanje binarnih fajlova (slike, </a:t>
            </a:r>
            <a:r>
              <a:rPr lang="sr-Latn-RS" dirty="0" err="1"/>
              <a:t>itd</a:t>
            </a:r>
            <a:r>
              <a:rPr lang="sr-Latn-RS" dirty="0"/>
              <a:t>)</a:t>
            </a:r>
          </a:p>
          <a:p>
            <a:pPr lvl="1"/>
            <a:r>
              <a:rPr lang="sr-Latn-RS" dirty="0"/>
              <a:t>Podaci se ne vide u adresi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5621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AJAX</a:t>
            </a:r>
            <a:r>
              <a:rPr lang="en-US" dirty="0"/>
              <a:t> </a:t>
            </a:r>
            <a:r>
              <a:rPr lang="en-US" sz="3200" dirty="0"/>
              <a:t>(Asynchronous JavaScript and XML)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Učitavanje podataka bez osvežavanja strane</a:t>
            </a:r>
          </a:p>
          <a:p>
            <a:r>
              <a:rPr lang="sr-Latn-RS" dirty="0"/>
              <a:t>Osnova za Bogate Web aplikacije (RIA)</a:t>
            </a:r>
          </a:p>
          <a:p>
            <a:r>
              <a:rPr lang="en-US" dirty="0"/>
              <a:t> </a:t>
            </a:r>
            <a:r>
              <a:rPr lang="en-US" dirty="0" err="1"/>
              <a:t>XMLHttpRequest</a:t>
            </a:r>
            <a:r>
              <a:rPr lang="sr-Latn-RS" dirty="0"/>
              <a:t> objekat</a:t>
            </a:r>
          </a:p>
          <a:p>
            <a:r>
              <a:rPr lang="sr-Latn-RS" dirty="0"/>
              <a:t>Format odgovora je uglavnom JSON, ne XML</a:t>
            </a:r>
          </a:p>
          <a:p>
            <a:r>
              <a:rPr lang="sr-Latn-RS" dirty="0"/>
              <a:t>Primena AJAX-a:</a:t>
            </a:r>
          </a:p>
          <a:p>
            <a:pPr marL="685800" lvl="1">
              <a:buFont typeface="Arial" pitchFamily="34" charset="0"/>
              <a:buChar char="•"/>
            </a:pPr>
            <a:r>
              <a:rPr lang="sr-Latn-RS" dirty="0"/>
              <a:t>Google </a:t>
            </a:r>
            <a:r>
              <a:rPr lang="sr-Latn-RS" dirty="0" err="1"/>
              <a:t>suggest</a:t>
            </a:r>
            <a:endParaRPr lang="sr-Latn-RS" dirty="0"/>
          </a:p>
          <a:p>
            <a:pPr marL="685800" lvl="1">
              <a:buFont typeface="Arial" pitchFamily="34" charset="0"/>
              <a:buChar char="•"/>
            </a:pPr>
            <a:r>
              <a:rPr lang="sr-Latn-RS" dirty="0"/>
              <a:t>Google </a:t>
            </a:r>
            <a:r>
              <a:rPr lang="sr-Latn-RS" dirty="0" err="1"/>
              <a:t>Maps</a:t>
            </a:r>
            <a:endParaRPr lang="sr-Latn-RS" dirty="0"/>
          </a:p>
          <a:p>
            <a:pPr marL="685800" lvl="1">
              <a:buFont typeface="Arial" pitchFamily="34" charset="0"/>
              <a:buChar char="•"/>
            </a:pPr>
            <a:r>
              <a:rPr lang="sr-Latn-RS" dirty="0"/>
              <a:t>Real time </a:t>
            </a:r>
            <a:r>
              <a:rPr lang="sr-Latn-RS" dirty="0" err="1"/>
              <a:t>chat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http://bpmtalk.files.wordpress.com/2010/10/aja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767" y="2133600"/>
            <a:ext cx="4591050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7553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FC213-7890-4820-8F48-FCB9D3E4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9A8CB-D407-4161-8D3B-A40D31032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1026850"/>
          </a:xfrm>
        </p:spPr>
        <p:txBody>
          <a:bodyPr>
            <a:normAutofit/>
          </a:bodyPr>
          <a:lstStyle/>
          <a:p>
            <a:r>
              <a:rPr lang="en-US" dirty="0" err="1"/>
              <a:t>Deljenje</a:t>
            </a:r>
            <a:r>
              <a:rPr lang="en-US" dirty="0"/>
              <a:t> </a:t>
            </a:r>
            <a:r>
              <a:rPr lang="en-US" dirty="0" err="1"/>
              <a:t>resursa</a:t>
            </a:r>
            <a:r>
              <a:rPr lang="en-US" dirty="0"/>
              <a:t> ra</a:t>
            </a:r>
            <a:r>
              <a:rPr lang="sr-Latn-RS" dirty="0" err="1"/>
              <a:t>zličitog</a:t>
            </a:r>
            <a:r>
              <a:rPr lang="sr-Latn-RS" dirty="0"/>
              <a:t> porekla (</a:t>
            </a:r>
            <a:r>
              <a:rPr lang="en-US" dirty="0"/>
              <a:t>Cross-Origin Resource Sharing</a:t>
            </a:r>
            <a:r>
              <a:rPr lang="sr-Latn-RS" dirty="0"/>
              <a:t>)</a:t>
            </a:r>
          </a:p>
          <a:p>
            <a:r>
              <a:rPr lang="sr-Latn-RS" dirty="0"/>
              <a:t>Primer za </a:t>
            </a:r>
            <a:r>
              <a:rPr lang="en-US" dirty="0"/>
              <a:t>http://store.company.com/dir/page.html</a:t>
            </a:r>
            <a:r>
              <a:rPr lang="sr-Latn-RS" dirty="0"/>
              <a:t>: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56BBA6-82E4-47C6-BA12-732AE6126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517384"/>
              </p:ext>
            </p:extLst>
          </p:nvPr>
        </p:nvGraphicFramePr>
        <p:xfrm>
          <a:off x="1571347" y="3680681"/>
          <a:ext cx="10350679" cy="2517824"/>
        </p:xfrm>
        <a:graphic>
          <a:graphicData uri="http://schemas.openxmlformats.org/drawingml/2006/table">
            <a:tbl>
              <a:tblPr/>
              <a:tblGrid>
                <a:gridCol w="5531744">
                  <a:extLst>
                    <a:ext uri="{9D8B030D-6E8A-4147-A177-3AD203B41FA5}">
                      <a16:colId xmlns:a16="http://schemas.microsoft.com/office/drawing/2014/main" val="4076483505"/>
                    </a:ext>
                  </a:extLst>
                </a:gridCol>
                <a:gridCol w="1368709">
                  <a:extLst>
                    <a:ext uri="{9D8B030D-6E8A-4147-A177-3AD203B41FA5}">
                      <a16:colId xmlns:a16="http://schemas.microsoft.com/office/drawing/2014/main" val="1792723680"/>
                    </a:ext>
                  </a:extLst>
                </a:gridCol>
                <a:gridCol w="3450226">
                  <a:extLst>
                    <a:ext uri="{9D8B030D-6E8A-4147-A177-3AD203B41FA5}">
                      <a16:colId xmlns:a16="http://schemas.microsoft.com/office/drawing/2014/main" val="221985152"/>
                    </a:ext>
                  </a:extLst>
                </a:gridCol>
              </a:tblGrid>
              <a:tr h="275222">
                <a:tc>
                  <a:txBody>
                    <a:bodyPr/>
                    <a:lstStyle/>
                    <a:p>
                      <a:pPr algn="l"/>
                      <a:r>
                        <a:rPr lang="en-US" sz="1700" b="1" dirty="0">
                          <a:effectLst/>
                          <a:latin typeface="x-locale-heading-primary"/>
                        </a:rPr>
                        <a:t>URL</a:t>
                      </a:r>
                    </a:p>
                  </a:txBody>
                  <a:tcPr marL="58220" marR="58220" marT="14555" marB="29110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 b="1" dirty="0">
                          <a:effectLst/>
                          <a:latin typeface="x-locale-heading-primary"/>
                        </a:rPr>
                        <a:t>Isto poreklo</a:t>
                      </a:r>
                      <a:endParaRPr lang="en-US" sz="1700" b="1" dirty="0">
                        <a:effectLst/>
                        <a:latin typeface="x-locale-heading-primary"/>
                      </a:endParaRPr>
                    </a:p>
                  </a:txBody>
                  <a:tcPr marL="58220" marR="58220" marT="14555" marB="29110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 b="1" dirty="0">
                          <a:effectLst/>
                          <a:latin typeface="x-locale-heading-primary"/>
                        </a:rPr>
                        <a:t>Razlog</a:t>
                      </a:r>
                      <a:endParaRPr lang="en-US" sz="1700" b="1" dirty="0">
                        <a:effectLst/>
                        <a:latin typeface="x-locale-heading-primary"/>
                      </a:endParaRPr>
                    </a:p>
                  </a:txBody>
                  <a:tcPr marL="58220" marR="58220" marT="14555" marB="29110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0205177"/>
                  </a:ext>
                </a:extLst>
              </a:tr>
              <a:tr h="433761">
                <a:tc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effectLst/>
                        </a:rPr>
                        <a:t>http://store.company.com/</a:t>
                      </a:r>
                      <a:r>
                        <a:rPr lang="en-US" sz="1700" b="1" dirty="0">
                          <a:effectLst/>
                        </a:rPr>
                        <a:t>dir2/other.html</a:t>
                      </a: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 dirty="0">
                          <a:effectLst/>
                        </a:rPr>
                        <a:t>Da</a:t>
                      </a:r>
                      <a:endParaRPr lang="en-US" sz="1700" dirty="0">
                        <a:effectLst/>
                      </a:endParaRP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 dirty="0">
                          <a:effectLst/>
                        </a:rPr>
                        <a:t>Samo različite putanje</a:t>
                      </a:r>
                      <a:endParaRPr lang="en-US" sz="1700" dirty="0">
                        <a:effectLst/>
                      </a:endParaRP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974072"/>
                  </a:ext>
                </a:extLst>
              </a:tr>
              <a:tr h="348985">
                <a:tc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effectLst/>
                        </a:rPr>
                        <a:t>http://store.company.com/dir/</a:t>
                      </a:r>
                      <a:r>
                        <a:rPr lang="en-US" sz="1700" b="1" dirty="0">
                          <a:effectLst/>
                        </a:rPr>
                        <a:t>inner/another.html</a:t>
                      </a: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 dirty="0">
                          <a:effectLst/>
                        </a:rPr>
                        <a:t>Da</a:t>
                      </a:r>
                      <a:endParaRPr lang="en-US" sz="1700" dirty="0">
                        <a:effectLst/>
                      </a:endParaRP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 dirty="0">
                          <a:effectLst/>
                        </a:rPr>
                        <a:t>Samo različite putanje</a:t>
                      </a:r>
                      <a:endParaRPr lang="en-US" sz="1700" dirty="0">
                        <a:effectLst/>
                      </a:endParaRP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800507"/>
                  </a:ext>
                </a:extLst>
              </a:tr>
              <a:tr h="445020">
                <a:tc>
                  <a:txBody>
                    <a:bodyPr/>
                    <a:lstStyle/>
                    <a:p>
                      <a:pPr algn="l"/>
                      <a:r>
                        <a:rPr lang="en-US" sz="1700" b="1" dirty="0">
                          <a:effectLst/>
                        </a:rPr>
                        <a:t>https://</a:t>
                      </a:r>
                      <a:r>
                        <a:rPr lang="en-US" sz="1700" dirty="0">
                          <a:effectLst/>
                        </a:rPr>
                        <a:t>store.company.com/page.html</a:t>
                      </a: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 dirty="0">
                          <a:effectLst/>
                        </a:rPr>
                        <a:t>Ne</a:t>
                      </a:r>
                      <a:endParaRPr lang="en-US" sz="1700" dirty="0">
                        <a:effectLst/>
                      </a:endParaRP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 dirty="0">
                          <a:effectLst/>
                        </a:rPr>
                        <a:t>Različit protokol</a:t>
                      </a:r>
                      <a:endParaRPr lang="en-US" sz="1700" dirty="0">
                        <a:effectLst/>
                      </a:endParaRP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167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effectLst/>
                        </a:rPr>
                        <a:t>http://store.company.com</a:t>
                      </a:r>
                      <a:r>
                        <a:rPr lang="en-US" sz="1700" b="1" dirty="0">
                          <a:effectLst/>
                        </a:rPr>
                        <a:t>:81</a:t>
                      </a:r>
                      <a:r>
                        <a:rPr lang="en-US" sz="1700" dirty="0">
                          <a:effectLst/>
                        </a:rPr>
                        <a:t>/dir/page.html</a:t>
                      </a: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 dirty="0">
                          <a:effectLst/>
                        </a:rPr>
                        <a:t>Ne</a:t>
                      </a:r>
                      <a:endParaRPr lang="en-US" sz="1700" dirty="0">
                        <a:effectLst/>
                      </a:endParaRP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 dirty="0">
                          <a:effectLst/>
                        </a:rPr>
                        <a:t>Različit port</a:t>
                      </a:r>
                      <a:r>
                        <a:rPr lang="en-US" sz="1700" dirty="0">
                          <a:effectLst/>
                        </a:rPr>
                        <a:t> port (</a:t>
                      </a:r>
                      <a:r>
                        <a:rPr lang="sr-Latn-RS" sz="1700" dirty="0">
                          <a:effectLst/>
                        </a:rPr>
                        <a:t>za </a:t>
                      </a:r>
                      <a:r>
                        <a:rPr lang="en-US" sz="1700" dirty="0">
                          <a:effectLst/>
                        </a:rPr>
                        <a:t>http:// </a:t>
                      </a:r>
                      <a:r>
                        <a:rPr lang="sr-Latn-RS" sz="1700" dirty="0">
                          <a:effectLst/>
                        </a:rPr>
                        <a:t>je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sr-Latn-RS" sz="1700" dirty="0">
                          <a:effectLst/>
                        </a:rPr>
                        <a:t>standardni </a:t>
                      </a:r>
                      <a:r>
                        <a:rPr lang="en-US" sz="1700" dirty="0">
                          <a:effectLst/>
                        </a:rPr>
                        <a:t>port 80)</a:t>
                      </a: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418553"/>
                  </a:ext>
                </a:extLst>
              </a:tr>
              <a:tr h="381823">
                <a:tc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effectLst/>
                        </a:rPr>
                        <a:t>http://</a:t>
                      </a:r>
                      <a:r>
                        <a:rPr lang="en-US" sz="1700" b="1" dirty="0">
                          <a:effectLst/>
                        </a:rPr>
                        <a:t>news</a:t>
                      </a:r>
                      <a:r>
                        <a:rPr lang="en-US" sz="1700" dirty="0">
                          <a:effectLst/>
                        </a:rPr>
                        <a:t>.company.com/dir/page.html</a:t>
                      </a: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 dirty="0">
                          <a:effectLst/>
                        </a:rPr>
                        <a:t>Ne</a:t>
                      </a:r>
                      <a:endParaRPr lang="en-US" sz="1700" dirty="0">
                        <a:effectLst/>
                      </a:endParaRP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 dirty="0">
                          <a:effectLst/>
                        </a:rPr>
                        <a:t>Različit host</a:t>
                      </a:r>
                      <a:endParaRPr lang="en-US" sz="1700" dirty="0">
                        <a:effectLst/>
                      </a:endParaRP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4583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03F0581-91FC-4515-83D6-FDAE246F0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7748" y="3061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3091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3835-34DD-44FB-9B4A-96371B0B1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CORS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58AD3E3-67EE-4D3A-B161-5F20302CA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0919" y="1768510"/>
            <a:ext cx="7756611" cy="329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EA4CC6-FBB2-4A7E-A58B-B082807AA6FE}"/>
              </a:ext>
            </a:extLst>
          </p:cNvPr>
          <p:cNvSpPr txBox="1"/>
          <p:nvPr/>
        </p:nvSpPr>
        <p:spPr>
          <a:xfrm>
            <a:off x="5697415" y="5667270"/>
            <a:ext cx="3516923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sr-Latn-RS" dirty="0">
                <a:solidFill>
                  <a:schemeClr val="bg1"/>
                </a:solidFill>
              </a:rPr>
              <a:t>*          </a:t>
            </a:r>
            <a:r>
              <a:rPr lang="sr-Latn-RS" dirty="0" err="1">
                <a:solidFill>
                  <a:schemeClr val="bg1"/>
                </a:solidFill>
              </a:rPr>
              <a:t>Null</a:t>
            </a:r>
            <a:r>
              <a:rPr lang="sr-Latn-RS" dirty="0">
                <a:solidFill>
                  <a:schemeClr val="bg1"/>
                </a:solidFill>
              </a:rPr>
              <a:t>           </a:t>
            </a:r>
            <a:r>
              <a:rPr lang="en-US" dirty="0">
                <a:solidFill>
                  <a:schemeClr val="bg1"/>
                </a:solidFill>
              </a:rPr>
              <a:t>&lt;origin&gt;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DA5040-7EC0-463E-A563-173DCFAD674A}"/>
              </a:ext>
            </a:extLst>
          </p:cNvPr>
          <p:cNvCxnSpPr/>
          <p:nvPr/>
        </p:nvCxnSpPr>
        <p:spPr>
          <a:xfrm flipV="1">
            <a:off x="5999224" y="4240404"/>
            <a:ext cx="1949022" cy="1296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6978F0-ACF1-480B-9F18-ABDD9DCD03E0}"/>
              </a:ext>
            </a:extLst>
          </p:cNvPr>
          <p:cNvCxnSpPr/>
          <p:nvPr/>
        </p:nvCxnSpPr>
        <p:spPr>
          <a:xfrm flipV="1">
            <a:off x="6906827" y="4270159"/>
            <a:ext cx="1020932" cy="1225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CEBABB-6412-43F9-BA64-F2BA8661DC40}"/>
              </a:ext>
            </a:extLst>
          </p:cNvPr>
          <p:cNvCxnSpPr/>
          <p:nvPr/>
        </p:nvCxnSpPr>
        <p:spPr>
          <a:xfrm flipH="1" flipV="1">
            <a:off x="8016536" y="4240404"/>
            <a:ext cx="88777" cy="1296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0333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4B978-D56A-41DA-AB61-BAF39A8AD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Formati</a:t>
            </a:r>
            <a:r>
              <a:rPr lang="en-US" dirty="0"/>
              <a:t> </a:t>
            </a:r>
            <a:r>
              <a:rPr lang="en-US" dirty="0" err="1"/>
              <a:t>odgovora</a:t>
            </a:r>
            <a:r>
              <a:rPr lang="en-US" dirty="0"/>
              <a:t> </a:t>
            </a:r>
            <a:r>
              <a:rPr lang="en-US" dirty="0" err="1"/>
              <a:t>servera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3D32D-9AB8-4C53-8743-A86DD3C43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XML</a:t>
            </a:r>
          </a:p>
          <a:p>
            <a:r>
              <a:rPr lang="en-US" dirty="0"/>
              <a:t>JSON</a:t>
            </a:r>
          </a:p>
          <a:p>
            <a:r>
              <a:rPr lang="en-US" dirty="0"/>
              <a:t>Proto</a:t>
            </a:r>
            <a:r>
              <a:rPr lang="sr-Latn-RS" dirty="0" err="1"/>
              <a:t>type</a:t>
            </a:r>
            <a:r>
              <a:rPr lang="sr-Latn-RS" dirty="0"/>
              <a:t> </a:t>
            </a:r>
            <a:r>
              <a:rPr lang="en-US" dirty="0" err="1"/>
              <a:t>buf</a:t>
            </a:r>
            <a:r>
              <a:rPr lang="sr-Latn-RS" dirty="0"/>
              <a:t>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4627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151EE8-ABEF-45FF-A8EB-E34FCE1F2B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50185EC-E442-4C46-A9EF-3A20F1B10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406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 </a:t>
            </a:r>
            <a:r>
              <a:rPr lang="sr-Latn-RS" dirty="0"/>
              <a:t>(e</a:t>
            </a:r>
            <a:r>
              <a:rPr lang="en-US" dirty="0" err="1"/>
              <a:t>Xtensible</a:t>
            </a:r>
            <a:r>
              <a:rPr lang="en-US" dirty="0"/>
              <a:t> Markup Language</a:t>
            </a:r>
            <a:r>
              <a:rPr lang="sr-Latn-RS" dirty="0"/>
              <a:t>)</a:t>
            </a:r>
            <a:endParaRPr lang="en-US" dirty="0"/>
          </a:p>
          <a:p>
            <a:r>
              <a:rPr lang="sr-Latn-RS" dirty="0"/>
              <a:t>Sličan</a:t>
            </a:r>
            <a:r>
              <a:rPr lang="en-US" dirty="0"/>
              <a:t> HTML</a:t>
            </a:r>
            <a:r>
              <a:rPr lang="sr-Latn-RS" dirty="0"/>
              <a:t>-u</a:t>
            </a:r>
            <a:endParaRPr lang="en-US" dirty="0"/>
          </a:p>
          <a:p>
            <a:r>
              <a:rPr lang="sr-Latn-RS" dirty="0"/>
              <a:t>Služi za prenos podataka, a ne za njihovu prezentaciju , čemu služi HTML</a:t>
            </a:r>
            <a:endParaRPr lang="en-US" dirty="0"/>
          </a:p>
          <a:p>
            <a:r>
              <a:rPr lang="en-US" dirty="0"/>
              <a:t>XML </a:t>
            </a:r>
            <a:r>
              <a:rPr lang="sr-Latn-RS" dirty="0"/>
              <a:t>elementi </a:t>
            </a:r>
            <a:r>
              <a:rPr lang="en-US" dirty="0" err="1"/>
              <a:t>nisu</a:t>
            </a:r>
            <a:r>
              <a:rPr lang="en-US" dirty="0"/>
              <a:t> </a:t>
            </a:r>
            <a:r>
              <a:rPr lang="en-US" dirty="0" err="1"/>
              <a:t>predefinisani</a:t>
            </a:r>
            <a:r>
              <a:rPr lang="en-US" dirty="0"/>
              <a:t>, </a:t>
            </a:r>
            <a:r>
              <a:rPr lang="en-US" dirty="0" err="1"/>
              <a:t>ve</a:t>
            </a:r>
            <a:r>
              <a:rPr lang="sr-Latn-RS" dirty="0"/>
              <a:t>ć ih korisnik sam definiše (XML Schema)</a:t>
            </a:r>
          </a:p>
          <a:p>
            <a:r>
              <a:rPr lang="sr-Latn-RS" dirty="0"/>
              <a:t>Podržan od strane </a:t>
            </a:r>
            <a:r>
              <a:rPr lang="en-US" dirty="0"/>
              <a:t>W3C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548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Sintaksa XML-a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3276600"/>
            <a:ext cx="7620000" cy="30480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&lt;?xml version="1.0" encoding="UTF-8</a:t>
            </a:r>
            <a:r>
              <a:rPr lang="en-US" b="1" dirty="0"/>
              <a:t>"</a:t>
            </a:r>
            <a:r>
              <a:rPr lang="en-US" dirty="0"/>
              <a:t>?&gt;</a:t>
            </a:r>
          </a:p>
          <a:p>
            <a:pPr marL="114300" indent="0">
              <a:buNone/>
            </a:pPr>
            <a:r>
              <a:rPr lang="en-US" dirty="0"/>
              <a:t>&lt;note&gt;</a:t>
            </a:r>
          </a:p>
          <a:p>
            <a:pPr marL="114300" indent="0">
              <a:buNone/>
            </a:pPr>
            <a:r>
              <a:rPr lang="en-US" dirty="0"/>
              <a:t>    &lt;to&gt; </a:t>
            </a:r>
            <a:r>
              <a:rPr lang="en-US" b="1" dirty="0" err="1"/>
              <a:t>Tove</a:t>
            </a:r>
            <a:r>
              <a:rPr lang="en-US" dirty="0"/>
              <a:t>&lt;/to&gt;</a:t>
            </a:r>
          </a:p>
          <a:p>
            <a:pPr marL="114300" indent="0">
              <a:buNone/>
            </a:pPr>
            <a:r>
              <a:rPr lang="en-US" dirty="0"/>
              <a:t>    &lt;from&gt;</a:t>
            </a:r>
            <a:r>
              <a:rPr lang="en-US" b="1" dirty="0" err="1"/>
              <a:t>Jani</a:t>
            </a:r>
            <a:r>
              <a:rPr lang="en-US" dirty="0"/>
              <a:t>&lt;/from&gt;</a:t>
            </a:r>
          </a:p>
          <a:p>
            <a:pPr marL="114300" indent="0">
              <a:buNone/>
            </a:pPr>
            <a:r>
              <a:rPr lang="en-US" dirty="0"/>
              <a:t>    &lt;heading&gt;</a:t>
            </a:r>
            <a:r>
              <a:rPr lang="en-US" b="1" dirty="0"/>
              <a:t>Reminder</a:t>
            </a:r>
            <a:r>
              <a:rPr lang="en-US" dirty="0"/>
              <a:t>&lt;/heading&gt;</a:t>
            </a:r>
          </a:p>
          <a:p>
            <a:pPr marL="114300" indent="0">
              <a:buNone/>
            </a:pPr>
            <a:r>
              <a:rPr lang="en-US" dirty="0"/>
              <a:t>    &lt;body&gt;</a:t>
            </a:r>
            <a:r>
              <a:rPr lang="en-US" b="1" dirty="0"/>
              <a:t>Don't forget me this weekend!</a:t>
            </a:r>
            <a:r>
              <a:rPr lang="en-US" dirty="0"/>
              <a:t>&lt;/body&gt;</a:t>
            </a:r>
          </a:p>
          <a:p>
            <a:pPr marL="114300" indent="0">
              <a:buNone/>
            </a:pPr>
            <a:r>
              <a:rPr lang="en-US" dirty="0"/>
              <a:t>&lt;/note&gt;</a:t>
            </a:r>
            <a:endParaRPr lang="sr-Latn-RS" dirty="0"/>
          </a:p>
          <a:p>
            <a:pPr marL="114300" indent="0">
              <a:buNone/>
            </a:pPr>
            <a:endParaRPr lang="sr-Latn-R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26" name="Picture 2" descr="Start Tag　Content　End T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682" y="1752600"/>
            <a:ext cx="2912072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ttribu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735021"/>
            <a:ext cx="3960996" cy="108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5458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752600" y="3891644"/>
            <a:ext cx="7848600" cy="21281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XML Namespaces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2209800" cy="18288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600" dirty="0"/>
              <a:t>&lt;table&gt;</a:t>
            </a:r>
            <a:br>
              <a:rPr lang="en-US" sz="1600" dirty="0"/>
            </a:br>
            <a:r>
              <a:rPr lang="en-US" sz="1600" dirty="0"/>
              <a:t>  &lt;</a:t>
            </a:r>
            <a:r>
              <a:rPr lang="en-US" sz="1600" dirty="0" err="1"/>
              <a:t>tr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    &lt;td&gt;Apples&lt;/td&gt;</a:t>
            </a:r>
            <a:br>
              <a:rPr lang="en-US" sz="1600" dirty="0"/>
            </a:br>
            <a:r>
              <a:rPr lang="en-US" sz="1600" dirty="0"/>
              <a:t>    &lt;td&gt;Bananas&lt;/td&gt;</a:t>
            </a:r>
            <a:br>
              <a:rPr lang="en-US" sz="1600" dirty="0"/>
            </a:br>
            <a:r>
              <a:rPr lang="en-US" sz="1600" dirty="0"/>
              <a:t>  &lt;/</a:t>
            </a:r>
            <a:r>
              <a:rPr lang="en-US" sz="1600" dirty="0" err="1"/>
              <a:t>tr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&lt;/table&gt;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0" y="1600200"/>
            <a:ext cx="38100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sz="1600" dirty="0"/>
              <a:t>&lt;table&gt;</a:t>
            </a:r>
            <a:br>
              <a:rPr lang="en-US" sz="1600" dirty="0"/>
            </a:br>
            <a:r>
              <a:rPr lang="en-US" sz="1600" dirty="0"/>
              <a:t>  &lt;name&gt;African Coffee Table&lt;/name&gt;</a:t>
            </a:r>
            <a:br>
              <a:rPr lang="en-US" sz="1600" dirty="0"/>
            </a:br>
            <a:r>
              <a:rPr lang="en-US" sz="1600" dirty="0"/>
              <a:t>  &lt;width&gt;80&lt;/width&gt;</a:t>
            </a:r>
            <a:br>
              <a:rPr lang="en-US" sz="1600" dirty="0"/>
            </a:br>
            <a:r>
              <a:rPr lang="en-US" sz="1600" dirty="0"/>
              <a:t>  &lt;length&gt;120&lt;/length&gt;</a:t>
            </a:r>
            <a:br>
              <a:rPr lang="en-US" sz="1600" dirty="0"/>
            </a:br>
            <a:r>
              <a:rPr lang="en-US" sz="1600" dirty="0"/>
              <a:t>&lt;/table&gt;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47016" y="1415534"/>
            <a:ext cx="910827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sr-Latn-RS" dirty="0"/>
              <a:t>table?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2971801" y="1600200"/>
            <a:ext cx="1075214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</p:cNvCxnSpPr>
          <p:nvPr/>
        </p:nvCxnSpPr>
        <p:spPr>
          <a:xfrm>
            <a:off x="4957842" y="1600200"/>
            <a:ext cx="528558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1752600" y="3962400"/>
            <a:ext cx="38481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pt-BR" sz="1600" dirty="0"/>
              <a:t>&lt;h:table</a:t>
            </a:r>
            <a:r>
              <a:rPr lang="sr-Latn-RS" sz="1600" dirty="0"/>
              <a:t> </a:t>
            </a:r>
            <a:r>
              <a:rPr lang="en-US" sz="1600" dirty="0"/>
              <a:t> </a:t>
            </a:r>
            <a:r>
              <a:rPr lang="en-US" sz="1600" dirty="0" err="1">
                <a:solidFill>
                  <a:srgbClr val="FF0000"/>
                </a:solidFill>
              </a:rPr>
              <a:t>xmlns:h</a:t>
            </a:r>
            <a:r>
              <a:rPr lang="en-US" sz="1600" dirty="0">
                <a:solidFill>
                  <a:srgbClr val="FF0000"/>
                </a:solidFill>
              </a:rPr>
              <a:t>="http://www.w3.org/TR/html4/"</a:t>
            </a:r>
            <a:r>
              <a:rPr lang="pt-BR" sz="1600" dirty="0"/>
              <a:t>&gt;</a:t>
            </a:r>
            <a:br>
              <a:rPr lang="pt-BR" sz="1600" dirty="0"/>
            </a:br>
            <a:r>
              <a:rPr lang="pt-BR" sz="1600" dirty="0"/>
              <a:t>  &lt;h:tr&gt;</a:t>
            </a:r>
            <a:br>
              <a:rPr lang="pt-BR" sz="1600" dirty="0"/>
            </a:br>
            <a:r>
              <a:rPr lang="pt-BR" sz="1600" dirty="0"/>
              <a:t>    &lt;h:td&gt;Apples&lt;/h:td&gt;</a:t>
            </a:r>
            <a:br>
              <a:rPr lang="pt-BR" sz="1600" dirty="0"/>
            </a:br>
            <a:r>
              <a:rPr lang="pt-BR" sz="1600" dirty="0"/>
              <a:t>    &lt;h:td&gt;Bananas&lt;/h:td&gt;</a:t>
            </a:r>
            <a:br>
              <a:rPr lang="pt-BR" sz="1600" dirty="0"/>
            </a:br>
            <a:r>
              <a:rPr lang="pt-BR" sz="1600" dirty="0"/>
              <a:t>  &lt;/h:tr&gt;</a:t>
            </a:r>
            <a:br>
              <a:rPr lang="pt-BR" sz="1600" dirty="0"/>
            </a:br>
            <a:r>
              <a:rPr lang="pt-BR" sz="1600" dirty="0"/>
              <a:t>&lt;/h:table&gt;</a:t>
            </a:r>
            <a:endParaRPr lang="en-US" sz="16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486400" y="3962400"/>
            <a:ext cx="4191000" cy="1828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sz="1600" dirty="0"/>
              <a:t>&lt;</a:t>
            </a:r>
            <a:r>
              <a:rPr lang="en-US" sz="1600" dirty="0" err="1"/>
              <a:t>f:table</a:t>
            </a:r>
            <a:r>
              <a:rPr lang="sr-Latn-RS" sz="1600" dirty="0"/>
              <a:t> </a:t>
            </a:r>
            <a:r>
              <a:rPr lang="en-US" sz="1600" dirty="0"/>
              <a:t> </a:t>
            </a:r>
            <a:r>
              <a:rPr lang="en-US" sz="1600" dirty="0" err="1">
                <a:solidFill>
                  <a:srgbClr val="FF0000"/>
                </a:solidFill>
              </a:rPr>
              <a:t>xmlns:f</a:t>
            </a:r>
            <a:r>
              <a:rPr lang="en-US" sz="1600" dirty="0">
                <a:solidFill>
                  <a:srgbClr val="FF0000"/>
                </a:solidFill>
              </a:rPr>
              <a:t>="http://www</a:t>
            </a:r>
            <a:r>
              <a:rPr lang="sr-Latn-RS" sz="1600" dirty="0">
                <a:solidFill>
                  <a:srgbClr val="FF0000"/>
                </a:solidFill>
              </a:rPr>
              <a:t>.mysite.com</a:t>
            </a:r>
            <a:r>
              <a:rPr lang="en-US" sz="1600" dirty="0">
                <a:solidFill>
                  <a:srgbClr val="FF0000"/>
                </a:solidFill>
              </a:rPr>
              <a:t>/</a:t>
            </a:r>
            <a:r>
              <a:rPr lang="sr-Latn-RS" sz="1600" dirty="0">
                <a:solidFill>
                  <a:srgbClr val="FF0000"/>
                </a:solidFill>
              </a:rPr>
              <a:t>furniture</a:t>
            </a:r>
            <a:r>
              <a:rPr lang="en-US" sz="1600" dirty="0">
                <a:solidFill>
                  <a:srgbClr val="FF0000"/>
                </a:solidFill>
              </a:rPr>
              <a:t>”</a:t>
            </a:r>
            <a:r>
              <a:rPr lang="sr-Latn-R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&gt;</a:t>
            </a:r>
            <a:br>
              <a:rPr lang="en-US" sz="1600" dirty="0"/>
            </a:br>
            <a:r>
              <a:rPr lang="en-US" sz="1600" dirty="0"/>
              <a:t>  &lt;</a:t>
            </a:r>
            <a:r>
              <a:rPr lang="en-US" sz="1600" dirty="0" err="1"/>
              <a:t>f:name</a:t>
            </a:r>
            <a:r>
              <a:rPr lang="en-US" sz="1600" dirty="0"/>
              <a:t>&gt;African Coffee Table&lt;/</a:t>
            </a:r>
            <a:r>
              <a:rPr lang="en-US" sz="1600" dirty="0" err="1"/>
              <a:t>f:name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  &lt;</a:t>
            </a:r>
            <a:r>
              <a:rPr lang="en-US" sz="1600" dirty="0" err="1"/>
              <a:t>f:width</a:t>
            </a:r>
            <a:r>
              <a:rPr lang="en-US" sz="1600" dirty="0"/>
              <a:t>&gt;80&lt;/</a:t>
            </a:r>
            <a:r>
              <a:rPr lang="en-US" sz="1600" dirty="0" err="1"/>
              <a:t>f:width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  &lt;</a:t>
            </a:r>
            <a:r>
              <a:rPr lang="en-US" sz="1600" dirty="0" err="1"/>
              <a:t>f:length</a:t>
            </a:r>
            <a:r>
              <a:rPr lang="en-US" sz="1600" dirty="0"/>
              <a:t>&gt;120&lt;/</a:t>
            </a:r>
            <a:r>
              <a:rPr lang="en-US" sz="1600" dirty="0" err="1"/>
              <a:t>f:length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&lt;/</a:t>
            </a:r>
            <a:r>
              <a:rPr lang="en-US" sz="1600" dirty="0" err="1"/>
              <a:t>f:table</a:t>
            </a:r>
            <a:r>
              <a:rPr lang="en-US" sz="1600" dirty="0"/>
              <a:t>&gt;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4685798" y="3053443"/>
            <a:ext cx="520044" cy="838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334001" y="3200400"/>
            <a:ext cx="2733441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xmlns</a:t>
            </a:r>
            <a:r>
              <a:rPr lang="en-US" dirty="0">
                <a:solidFill>
                  <a:schemeClr val="tx1"/>
                </a:solidFill>
              </a:rPr>
              <a:t>:&lt;</a:t>
            </a:r>
            <a:r>
              <a:rPr lang="en-US" dirty="0" err="1">
                <a:solidFill>
                  <a:schemeClr val="tx1"/>
                </a:solidFill>
              </a:rPr>
              <a:t>naziv</a:t>
            </a:r>
            <a:r>
              <a:rPr lang="en-US" dirty="0">
                <a:solidFill>
                  <a:schemeClr val="tx1"/>
                </a:solidFill>
              </a:rPr>
              <a:t>&gt; = “&lt;</a:t>
            </a:r>
            <a:r>
              <a:rPr lang="en-US" dirty="0" err="1">
                <a:solidFill>
                  <a:schemeClr val="tx1"/>
                </a:solidFill>
              </a:rPr>
              <a:t>url</a:t>
            </a:r>
            <a:r>
              <a:rPr lang="en-US" dirty="0">
                <a:solidFill>
                  <a:schemeClr val="tx1"/>
                </a:solidFill>
              </a:rPr>
              <a:t>&gt;”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62900" y="2632502"/>
            <a:ext cx="2019300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Parser ne </a:t>
            </a:r>
            <a:r>
              <a:rPr lang="en-US" sz="1600" dirty="0" err="1"/>
              <a:t>koristi</a:t>
            </a:r>
            <a:r>
              <a:rPr lang="en-US" sz="1600" dirty="0"/>
              <a:t> URL. </a:t>
            </a:r>
            <a:r>
              <a:rPr lang="sr-Latn-RS" sz="1600" dirty="0"/>
              <a:t>Uglavnom su to Web strane sa dodatnim informacijama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8" idx="1"/>
          </p:cNvCxnSpPr>
          <p:nvPr/>
        </p:nvCxnSpPr>
        <p:spPr>
          <a:xfrm flipH="1">
            <a:off x="7581900" y="3294222"/>
            <a:ext cx="381000" cy="90845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780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EAEC0-90D4-4CB5-AD33-FF1170A3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HTTP protokol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D5EBC-EDB4-45F8-AE6A-AA1C72DC7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M</a:t>
            </a:r>
            <a:r>
              <a:rPr lang="en-US" dirty="0" err="1"/>
              <a:t>etode</a:t>
            </a:r>
            <a:r>
              <a:rPr lang="sr-Latn-RS" dirty="0"/>
              <a:t> zahteva</a:t>
            </a:r>
            <a:r>
              <a:rPr lang="en-US" dirty="0"/>
              <a:t>: GET, POST, PUT, DELETE…</a:t>
            </a:r>
          </a:p>
          <a:p>
            <a:r>
              <a:rPr lang="en-US" dirty="0"/>
              <a:t>1 </a:t>
            </a:r>
            <a:r>
              <a:rPr lang="en-US" dirty="0" err="1"/>
              <a:t>zahtev</a:t>
            </a:r>
            <a:r>
              <a:rPr lang="en-US" dirty="0"/>
              <a:t> = 1 </a:t>
            </a:r>
            <a:r>
              <a:rPr lang="en-US" dirty="0" err="1"/>
              <a:t>konekcija</a:t>
            </a:r>
            <a:r>
              <a:rPr lang="sr-Latn-RS" dirty="0"/>
              <a:t> </a:t>
            </a:r>
          </a:p>
          <a:p>
            <a:r>
              <a:rPr lang="en-US" dirty="0" err="1"/>
              <a:t>Gre</a:t>
            </a:r>
            <a:r>
              <a:rPr lang="sr-Latn-RS" dirty="0" err="1"/>
              <a:t>ške</a:t>
            </a:r>
            <a:r>
              <a:rPr lang="sr-Latn-RS" dirty="0"/>
              <a:t> HTTP odgovora</a:t>
            </a:r>
          </a:p>
          <a:p>
            <a:pPr lvl="1"/>
            <a:r>
              <a:rPr lang="en-US" dirty="0"/>
              <a:t>Informa</a:t>
            </a:r>
            <a:r>
              <a:rPr lang="sr-Latn-RS" dirty="0" err="1"/>
              <a:t>tivni</a:t>
            </a:r>
            <a:r>
              <a:rPr lang="sr-Latn-RS" dirty="0"/>
              <a:t> </a:t>
            </a:r>
            <a:r>
              <a:rPr lang="en-US" dirty="0"/>
              <a:t>1XX</a:t>
            </a:r>
          </a:p>
          <a:p>
            <a:pPr lvl="1"/>
            <a:r>
              <a:rPr lang="sr-Latn-RS" dirty="0"/>
              <a:t>Uspeh</a:t>
            </a:r>
            <a:r>
              <a:rPr lang="en-US" dirty="0"/>
              <a:t> 2XX</a:t>
            </a:r>
          </a:p>
          <a:p>
            <a:pPr lvl="1"/>
            <a:r>
              <a:rPr lang="en-US" dirty="0" err="1"/>
              <a:t>Redir</a:t>
            </a:r>
            <a:r>
              <a:rPr lang="sr-Latn-RS" dirty="0" err="1"/>
              <a:t>ekcija</a:t>
            </a:r>
            <a:r>
              <a:rPr lang="sr-Latn-RS" dirty="0"/>
              <a:t> </a:t>
            </a:r>
            <a:r>
              <a:rPr lang="en-US" dirty="0"/>
              <a:t>3XX</a:t>
            </a:r>
          </a:p>
          <a:p>
            <a:pPr lvl="1"/>
            <a:r>
              <a:rPr lang="sr-Latn-RS" dirty="0"/>
              <a:t>Klijent greška</a:t>
            </a:r>
            <a:r>
              <a:rPr lang="en-US" dirty="0"/>
              <a:t> 4XX</a:t>
            </a:r>
          </a:p>
          <a:p>
            <a:pPr lvl="1"/>
            <a:r>
              <a:rPr lang="en-US" dirty="0"/>
              <a:t>Server </a:t>
            </a:r>
            <a:r>
              <a:rPr lang="sr-Latn-RS" dirty="0"/>
              <a:t>greška</a:t>
            </a:r>
            <a:r>
              <a:rPr lang="en-US" dirty="0"/>
              <a:t> 5XX</a:t>
            </a:r>
          </a:p>
        </p:txBody>
      </p:sp>
    </p:spTree>
    <p:extLst>
      <p:ext uri="{BB962C8B-B14F-4D97-AF65-F5344CB8AC3E}">
        <p14:creationId xmlns:p14="http://schemas.microsoft.com/office/powerpoint/2010/main" val="5718780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Namespaces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Podrazumevani</a:t>
            </a:r>
            <a:r>
              <a:rPr lang="en-US" dirty="0"/>
              <a:t> namespace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083965" y="2514600"/>
            <a:ext cx="48006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sz="1600" dirty="0"/>
              <a:t>&lt;table  </a:t>
            </a:r>
            <a:r>
              <a:rPr lang="en-US" sz="1600" dirty="0" err="1">
                <a:solidFill>
                  <a:srgbClr val="FF0000"/>
                </a:solidFill>
              </a:rPr>
              <a:t>xmlns</a:t>
            </a:r>
            <a:r>
              <a:rPr lang="en-US" sz="1600" dirty="0">
                <a:solidFill>
                  <a:srgbClr val="FF0000"/>
                </a:solidFill>
              </a:rPr>
              <a:t>="http://www</a:t>
            </a:r>
            <a:r>
              <a:rPr lang="sr-Latn-RS" sz="1600" dirty="0">
                <a:solidFill>
                  <a:srgbClr val="FF0000"/>
                </a:solidFill>
              </a:rPr>
              <a:t>.mysite.com</a:t>
            </a:r>
            <a:r>
              <a:rPr lang="en-US" sz="1600" dirty="0">
                <a:solidFill>
                  <a:srgbClr val="FF0000"/>
                </a:solidFill>
              </a:rPr>
              <a:t>/</a:t>
            </a:r>
            <a:r>
              <a:rPr lang="sr-Latn-RS" sz="1600" dirty="0">
                <a:solidFill>
                  <a:srgbClr val="FF0000"/>
                </a:solidFill>
              </a:rPr>
              <a:t>furniture</a:t>
            </a:r>
            <a:r>
              <a:rPr lang="en-US" sz="1600" dirty="0">
                <a:solidFill>
                  <a:srgbClr val="FF0000"/>
                </a:solidFill>
              </a:rPr>
              <a:t>”</a:t>
            </a:r>
            <a:r>
              <a:rPr lang="sr-Latn-R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  &lt;name&gt;African Coffee Table&lt;/name&gt;</a:t>
            </a:r>
            <a:br>
              <a:rPr lang="en-US" sz="1600" dirty="0"/>
            </a:br>
            <a:r>
              <a:rPr lang="en-US" sz="1600" dirty="0"/>
              <a:t>  &lt;width&gt;80&lt;/width&gt;</a:t>
            </a:r>
            <a:br>
              <a:rPr lang="en-US" sz="1600" dirty="0"/>
            </a:br>
            <a:r>
              <a:rPr lang="en-US" sz="1600" dirty="0"/>
              <a:t>  &lt;length&gt;120&lt;/length&gt;</a:t>
            </a:r>
            <a:br>
              <a:rPr lang="en-US" sz="1600" dirty="0"/>
            </a:br>
            <a:r>
              <a:rPr lang="en-US" sz="1600" dirty="0"/>
              <a:t>&lt;/table&gt;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0" y="1752601"/>
            <a:ext cx="170271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xmlns</a:t>
            </a:r>
            <a:r>
              <a:rPr lang="en-US" dirty="0"/>
              <a:t> </a:t>
            </a:r>
            <a:r>
              <a:rPr lang="en-US" dirty="0" err="1"/>
              <a:t>umesto</a:t>
            </a:r>
            <a:endParaRPr lang="en-US" dirty="0"/>
          </a:p>
          <a:p>
            <a:r>
              <a:rPr lang="en-US" dirty="0" err="1"/>
              <a:t>xmlns</a:t>
            </a:r>
            <a:r>
              <a:rPr lang="en-US" dirty="0"/>
              <a:t>:&lt;</a:t>
            </a:r>
            <a:r>
              <a:rPr lang="en-US" dirty="0" err="1"/>
              <a:t>naziv</a:t>
            </a:r>
            <a:r>
              <a:rPr lang="en-US" dirty="0"/>
              <a:t>&gt;</a:t>
            </a: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3429000" y="2075766"/>
            <a:ext cx="3886200" cy="1340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335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Obrada XML dokumenta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DOM (Document Object Model)</a:t>
            </a:r>
          </a:p>
          <a:p>
            <a:pPr lvl="1"/>
            <a:r>
              <a:rPr lang="sr-Latn-RS" dirty="0"/>
              <a:t>XML se modeluje kao DOM stablo</a:t>
            </a:r>
          </a:p>
          <a:p>
            <a:pPr lvl="1"/>
            <a:r>
              <a:rPr lang="sr-Latn-RS" dirty="0"/>
              <a:t>Aplikacije koriste DOM stablo za manipulaciju XML dokumentom</a:t>
            </a:r>
          </a:p>
          <a:p>
            <a:pPr lvl="1"/>
            <a:r>
              <a:rPr lang="sr-Latn-RS" dirty="0"/>
              <a:t>Nedostatak:  XML dokument mora prvo biti kompletno učitan u memoriju računara radi formiranja DOM stabla</a:t>
            </a:r>
          </a:p>
          <a:p>
            <a:r>
              <a:rPr lang="sr-Latn-RS" dirty="0"/>
              <a:t>SAX (Simple API for Xml)</a:t>
            </a:r>
          </a:p>
          <a:p>
            <a:pPr lvl="1"/>
            <a:r>
              <a:rPr lang="sr-Latn-RS" dirty="0"/>
              <a:t> Protočni parser – u svakom trenutku postoji samo trenutno pročitani čvor</a:t>
            </a:r>
          </a:p>
          <a:p>
            <a:pPr lvl="1"/>
            <a:r>
              <a:rPr lang="sr-Latn-RS" dirty="0"/>
              <a:t>Baziran na događajima (detekcija početnog, krajnjeg taga, sadržaja ili atributa generiše odgovarajući događaj)</a:t>
            </a:r>
          </a:p>
          <a:p>
            <a:pPr lvl="1"/>
            <a:r>
              <a:rPr lang="sr-Latn-RS" dirty="0"/>
              <a:t>Dosta brži i manje zahtevan od DOM-a</a:t>
            </a:r>
          </a:p>
          <a:p>
            <a:pPr lvl="1"/>
            <a:r>
              <a:rPr lang="sr-Latn-RS" dirty="0"/>
              <a:t>Pogodan za pretragu podataka uokviru XML dokumenta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8464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 SAX-a</a:t>
            </a:r>
            <a:endParaRPr lang="en-US" dirty="0"/>
          </a:p>
        </p:txBody>
      </p:sp>
      <p:pic>
        <p:nvPicPr>
          <p:cNvPr id="3074" name="Picture 2" descr="http://www2.informatik.hu-berlin.de/~obecker/Docs/EML2003/sax-basi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828800"/>
            <a:ext cx="7429500" cy="4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4343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Povezane tehnologije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133600" y="1600200"/>
          <a:ext cx="7467600" cy="432071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1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8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1611">
                <a:tc rowSpan="2">
                  <a:txBody>
                    <a:bodyPr/>
                    <a:lstStyle/>
                    <a:p>
                      <a:pPr algn="l" fontAlgn="t"/>
                      <a:r>
                        <a:rPr lang="sr-Latn-RS" sz="1800" b="0" dirty="0">
                          <a:solidFill>
                            <a:srgbClr val="333366"/>
                          </a:solidFill>
                          <a:effectLst/>
                        </a:rPr>
                        <a:t>Definisanje strukture</a:t>
                      </a:r>
                      <a:endParaRPr lang="en-US" sz="1800" b="0" dirty="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solidFill>
                            <a:srgbClr val="333366"/>
                          </a:solidFill>
                          <a:effectLst/>
                        </a:rPr>
                        <a:t>DTD</a:t>
                      </a: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r-Latn-RS" sz="1800" dirty="0">
                          <a:solidFill>
                            <a:srgbClr val="333366"/>
                          </a:solidFill>
                          <a:effectLst/>
                        </a:rPr>
                        <a:t>Jezik</a:t>
                      </a:r>
                      <a:r>
                        <a:rPr lang="sr-Latn-RS" sz="1800" baseline="0" dirty="0">
                          <a:solidFill>
                            <a:srgbClr val="333366"/>
                          </a:solidFill>
                          <a:effectLst/>
                        </a:rPr>
                        <a:t> definisan u </a:t>
                      </a:r>
                      <a:r>
                        <a:rPr lang="en-US" sz="1800" dirty="0">
                          <a:solidFill>
                            <a:srgbClr val="333366"/>
                          </a:solidFill>
                          <a:effectLst/>
                        </a:rPr>
                        <a:t>XML 1.0 </a:t>
                      </a:r>
                      <a:r>
                        <a:rPr lang="en-US" sz="1800" dirty="0" err="1">
                          <a:solidFill>
                            <a:srgbClr val="333366"/>
                          </a:solidFill>
                          <a:effectLst/>
                        </a:rPr>
                        <a:t>specifi</a:t>
                      </a:r>
                      <a:r>
                        <a:rPr lang="sr-Latn-RS" sz="1800" dirty="0">
                          <a:solidFill>
                            <a:srgbClr val="333366"/>
                          </a:solidFill>
                          <a:effectLst/>
                        </a:rPr>
                        <a:t>kaciji</a:t>
                      </a:r>
                      <a:endParaRPr lang="en-US" sz="1800" dirty="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solidFill>
                            <a:srgbClr val="333366"/>
                          </a:solidFill>
                          <a:effectLst/>
                        </a:rPr>
                        <a:t>XML Schema</a:t>
                      </a: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r-Latn-RS" sz="1800" dirty="0">
                          <a:solidFill>
                            <a:srgbClr val="333366"/>
                          </a:solidFill>
                          <a:effectLst/>
                        </a:rPr>
                        <a:t>Jezik</a:t>
                      </a:r>
                      <a:r>
                        <a:rPr lang="sr-Latn-RS" sz="1800" baseline="0" dirty="0">
                          <a:solidFill>
                            <a:srgbClr val="333366"/>
                          </a:solidFill>
                          <a:effectLst/>
                        </a:rPr>
                        <a:t> koji definiše strukturu XML dokumenta</a:t>
                      </a:r>
                      <a:endParaRPr lang="en-US" sz="1800" dirty="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5900">
                <a:tc>
                  <a:txBody>
                    <a:bodyPr/>
                    <a:lstStyle/>
                    <a:p>
                      <a:pPr algn="l" fontAlgn="t"/>
                      <a:r>
                        <a:rPr lang="sr-Latn-RS" sz="1800" b="0" dirty="0">
                          <a:solidFill>
                            <a:srgbClr val="333366"/>
                          </a:solidFill>
                          <a:effectLst/>
                        </a:rPr>
                        <a:t>Metodi selekcije</a:t>
                      </a:r>
                      <a:endParaRPr lang="en-US" sz="1800" b="0" dirty="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solidFill>
                            <a:srgbClr val="333366"/>
                          </a:solidFill>
                          <a:effectLst/>
                        </a:rPr>
                        <a:t>XPath</a:t>
                      </a: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r-Latn-RS" sz="1800" dirty="0">
                          <a:solidFill>
                            <a:srgbClr val="333366"/>
                          </a:solidFill>
                          <a:effectLst/>
                        </a:rPr>
                        <a:t>Jezik</a:t>
                      </a:r>
                      <a:r>
                        <a:rPr lang="sr-Latn-RS" sz="1800" baseline="0" dirty="0">
                          <a:solidFill>
                            <a:srgbClr val="333366"/>
                          </a:solidFill>
                          <a:effectLst/>
                        </a:rPr>
                        <a:t> za selekciju elemenata i/ili atributa uokviru XML dokumenta</a:t>
                      </a:r>
                      <a:endParaRPr lang="en-US" sz="1800" dirty="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24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 err="1">
                          <a:solidFill>
                            <a:srgbClr val="333366"/>
                          </a:solidFill>
                          <a:effectLst/>
                        </a:rPr>
                        <a:t>Transforma</a:t>
                      </a:r>
                      <a:r>
                        <a:rPr lang="sr-Latn-RS" sz="1800" b="0" dirty="0">
                          <a:solidFill>
                            <a:srgbClr val="333366"/>
                          </a:solidFill>
                          <a:effectLst/>
                        </a:rPr>
                        <a:t>cije</a:t>
                      </a:r>
                      <a:endParaRPr lang="en-US" sz="1800" b="0" dirty="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solidFill>
                            <a:srgbClr val="333366"/>
                          </a:solidFill>
                          <a:effectLst/>
                        </a:rPr>
                        <a:t>XSLT</a:t>
                      </a: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r-Latn-RS" sz="1800" dirty="0">
                          <a:solidFill>
                            <a:srgbClr val="333366"/>
                          </a:solidFill>
                          <a:effectLst/>
                        </a:rPr>
                        <a:t>Jezik</a:t>
                      </a:r>
                      <a:r>
                        <a:rPr lang="sr-Latn-RS" sz="1800" baseline="0" dirty="0">
                          <a:solidFill>
                            <a:srgbClr val="333366"/>
                          </a:solidFill>
                          <a:effectLst/>
                        </a:rPr>
                        <a:t> za transformisanje XML dokumenata u drug</a:t>
                      </a:r>
                      <a:r>
                        <a:rPr lang="en-US" sz="1800" baseline="0" dirty="0">
                          <a:solidFill>
                            <a:srgbClr val="333366"/>
                          </a:solidFill>
                          <a:effectLst/>
                        </a:rPr>
                        <a:t>e</a:t>
                      </a:r>
                      <a:r>
                        <a:rPr lang="sr-Latn-RS" sz="1800" baseline="0" dirty="0">
                          <a:solidFill>
                            <a:srgbClr val="333366"/>
                          </a:solidFill>
                          <a:effectLst/>
                        </a:rPr>
                        <a:t> format</a:t>
                      </a:r>
                      <a:r>
                        <a:rPr lang="en-US" sz="1800" baseline="0" dirty="0">
                          <a:solidFill>
                            <a:srgbClr val="333366"/>
                          </a:solidFill>
                          <a:effectLst/>
                        </a:rPr>
                        <a:t>e</a:t>
                      </a:r>
                      <a:r>
                        <a:rPr lang="sr-Latn-RS" sz="1800" baseline="0" dirty="0">
                          <a:solidFill>
                            <a:srgbClr val="333366"/>
                          </a:solidFill>
                          <a:effectLst/>
                        </a:rPr>
                        <a:t> (XML </a:t>
                      </a:r>
                      <a:r>
                        <a:rPr lang="en-US" sz="1800" baseline="0" dirty="0">
                          <a:solidFill>
                            <a:srgbClr val="333366"/>
                          </a:solidFill>
                          <a:effectLst/>
                        </a:rPr>
                        <a:t>-&gt;</a:t>
                      </a:r>
                      <a:r>
                        <a:rPr lang="sr-Latn-RS" sz="1800" baseline="0" dirty="0">
                          <a:solidFill>
                            <a:srgbClr val="333366"/>
                          </a:solidFill>
                          <a:effectLst/>
                        </a:rPr>
                        <a:t> HTML, XML </a:t>
                      </a:r>
                      <a:r>
                        <a:rPr lang="en-US" sz="1800" baseline="0" dirty="0">
                          <a:solidFill>
                            <a:srgbClr val="333366"/>
                          </a:solidFill>
                          <a:effectLst/>
                        </a:rPr>
                        <a:t>-&gt;</a:t>
                      </a:r>
                      <a:r>
                        <a:rPr lang="sr-Latn-RS" sz="1800" baseline="0" dirty="0">
                          <a:solidFill>
                            <a:srgbClr val="333366"/>
                          </a:solidFill>
                          <a:effectLst/>
                        </a:rPr>
                        <a:t> PDF</a:t>
                      </a:r>
                      <a:r>
                        <a:rPr lang="en-US" sz="1800" baseline="0" dirty="0">
                          <a:solidFill>
                            <a:srgbClr val="333366"/>
                          </a:solidFill>
                          <a:effectLst/>
                        </a:rPr>
                        <a:t>,…</a:t>
                      </a:r>
                      <a:r>
                        <a:rPr lang="sr-Latn-RS" sz="1800" baseline="0" dirty="0">
                          <a:solidFill>
                            <a:srgbClr val="333366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4265">
                <a:tc rowSpan="2">
                  <a:txBody>
                    <a:bodyPr/>
                    <a:lstStyle/>
                    <a:p>
                      <a:pPr algn="l" fontAlgn="t"/>
                      <a:r>
                        <a:rPr lang="sr-Latn-RS" sz="1800" b="0" dirty="0">
                          <a:solidFill>
                            <a:srgbClr val="333366"/>
                          </a:solidFill>
                          <a:effectLst/>
                        </a:rPr>
                        <a:t>Prikaz</a:t>
                      </a:r>
                      <a:endParaRPr lang="en-US" sz="1800" b="0" dirty="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solidFill>
                            <a:srgbClr val="333366"/>
                          </a:solidFill>
                          <a:effectLst/>
                        </a:rPr>
                        <a:t>CSS</a:t>
                      </a: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r-Latn-RS" sz="1800" dirty="0">
                          <a:solidFill>
                            <a:srgbClr val="333366"/>
                          </a:solidFill>
                          <a:effectLst/>
                        </a:rPr>
                        <a:t>Specifikacija</a:t>
                      </a:r>
                      <a:r>
                        <a:rPr lang="sr-Latn-RS" sz="1800" baseline="0" dirty="0">
                          <a:solidFill>
                            <a:srgbClr val="333366"/>
                          </a:solidFill>
                          <a:effectLst/>
                        </a:rPr>
                        <a:t> koja definiše prikaz XML i HTML dokumenata u Web browseru</a:t>
                      </a:r>
                      <a:endParaRPr lang="en-US" sz="1800" dirty="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2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solidFill>
                            <a:srgbClr val="333366"/>
                          </a:solidFill>
                          <a:effectLst/>
                        </a:rPr>
                        <a:t>XSL</a:t>
                      </a:r>
                      <a:r>
                        <a:rPr lang="sr-Latn-RS" sz="1800" b="0" dirty="0">
                          <a:solidFill>
                            <a:srgbClr val="333366"/>
                          </a:solidFill>
                          <a:effectLst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333366"/>
                          </a:solidFill>
                          <a:effectLst/>
                        </a:rPr>
                        <a:t>-FO</a:t>
                      </a:r>
                      <a:r>
                        <a:rPr lang="sr-Latn-RS" sz="1800" b="0" dirty="0">
                          <a:solidFill>
                            <a:srgbClr val="333366"/>
                          </a:solidFill>
                          <a:effectLst/>
                        </a:rPr>
                        <a:t>)</a:t>
                      </a:r>
                      <a:endParaRPr lang="en-US" sz="1800" b="0" dirty="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r-Latn-RS" sz="1800" dirty="0">
                          <a:solidFill>
                            <a:srgbClr val="333366"/>
                          </a:solidFill>
                          <a:effectLst/>
                        </a:rPr>
                        <a:t>Jezik za formatiranje</a:t>
                      </a:r>
                      <a:r>
                        <a:rPr lang="sr-Latn-RS" sz="1800" baseline="0" dirty="0">
                          <a:solidFill>
                            <a:srgbClr val="333366"/>
                          </a:solidFill>
                          <a:effectLst/>
                        </a:rPr>
                        <a:t> </a:t>
                      </a:r>
                      <a:r>
                        <a:rPr lang="en-US" sz="1800" dirty="0">
                          <a:solidFill>
                            <a:srgbClr val="333366"/>
                          </a:solidFill>
                          <a:effectLst/>
                        </a:rPr>
                        <a:t>XML do</a:t>
                      </a:r>
                      <a:r>
                        <a:rPr lang="sr-Latn-RS" sz="1800" dirty="0">
                          <a:solidFill>
                            <a:srgbClr val="333366"/>
                          </a:solidFill>
                          <a:effectLst/>
                        </a:rPr>
                        <a:t>k</a:t>
                      </a:r>
                      <a:r>
                        <a:rPr lang="en-US" sz="1800" dirty="0" err="1">
                          <a:solidFill>
                            <a:srgbClr val="333366"/>
                          </a:solidFill>
                          <a:effectLst/>
                        </a:rPr>
                        <a:t>umen</a:t>
                      </a:r>
                      <a:r>
                        <a:rPr lang="sr-Latn-RS" sz="1800" dirty="0">
                          <a:solidFill>
                            <a:srgbClr val="333366"/>
                          </a:solidFill>
                          <a:effectLst/>
                        </a:rPr>
                        <a:t>a</a:t>
                      </a:r>
                      <a:r>
                        <a:rPr lang="en-US" sz="1800" dirty="0">
                          <a:solidFill>
                            <a:srgbClr val="333366"/>
                          </a:solidFill>
                          <a:effectLst/>
                        </a:rPr>
                        <a:t>t</a:t>
                      </a:r>
                      <a:r>
                        <a:rPr lang="sr-Latn-RS" sz="1800" dirty="0">
                          <a:solidFill>
                            <a:srgbClr val="333366"/>
                          </a:solidFill>
                          <a:effectLst/>
                        </a:rPr>
                        <a:t>a</a:t>
                      </a:r>
                      <a:endParaRPr lang="en-US" sz="1800" dirty="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95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solidFill>
                            <a:srgbClr val="333366"/>
                          </a:solidFill>
                          <a:effectLst/>
                        </a:rPr>
                        <a:t>Proto</a:t>
                      </a:r>
                      <a:r>
                        <a:rPr lang="sr-Latn-RS" sz="1800" b="0" dirty="0">
                          <a:solidFill>
                            <a:srgbClr val="333366"/>
                          </a:solidFill>
                          <a:effectLst/>
                        </a:rPr>
                        <a:t>kol</a:t>
                      </a:r>
                      <a:endParaRPr lang="en-US" sz="1800" b="0" dirty="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solidFill>
                            <a:srgbClr val="333366"/>
                          </a:solidFill>
                          <a:effectLst/>
                        </a:rPr>
                        <a:t>SOAP</a:t>
                      </a: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r-Latn-RS" sz="1800" dirty="0">
                          <a:solidFill>
                            <a:srgbClr val="333366"/>
                          </a:solidFill>
                          <a:effectLst/>
                        </a:rPr>
                        <a:t>Messaging p</a:t>
                      </a:r>
                      <a:r>
                        <a:rPr lang="en-US" sz="1800" dirty="0" err="1">
                          <a:solidFill>
                            <a:srgbClr val="333366"/>
                          </a:solidFill>
                          <a:effectLst/>
                        </a:rPr>
                        <a:t>roto</a:t>
                      </a:r>
                      <a:r>
                        <a:rPr lang="sr-Latn-RS" sz="1800" dirty="0">
                          <a:solidFill>
                            <a:srgbClr val="333366"/>
                          </a:solidFill>
                          <a:effectLst/>
                        </a:rPr>
                        <a:t>kol</a:t>
                      </a:r>
                      <a:r>
                        <a:rPr lang="sr-Latn-RS" sz="1800" baseline="0" dirty="0">
                          <a:solidFill>
                            <a:srgbClr val="333366"/>
                          </a:solidFill>
                          <a:effectLst/>
                        </a:rPr>
                        <a:t> baziran na XML-u</a:t>
                      </a:r>
                      <a:endParaRPr lang="en-US" sz="1800" dirty="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6304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://www.w3.org/Style/xsl-and-css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676400"/>
            <a:ext cx="484595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3691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DTD</a:t>
            </a:r>
            <a:r>
              <a:rPr lang="en-US" dirty="0"/>
              <a:t> </a:t>
            </a:r>
            <a:r>
              <a:rPr lang="en-US" sz="4000" dirty="0"/>
              <a:t>(Document Type Definition)</a:t>
            </a:r>
            <a:endParaRPr lang="en-US" dirty="0"/>
          </a:p>
        </p:txBody>
      </p:sp>
      <p:pic>
        <p:nvPicPr>
          <p:cNvPr id="5122" name="Picture 2" descr="http://javaskool.com/jsp/ContentXML/XMLPics/ExternalDT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21334"/>
            <a:ext cx="6858000" cy="46520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553200" y="1752600"/>
            <a:ext cx="31242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r-Latn-R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334000" y="1752600"/>
            <a:ext cx="1066800" cy="2590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86601" y="4800601"/>
            <a:ext cx="2775857" cy="13234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 sz="1600" dirty="0"/>
              <a:t>PCDATA – Parsed Char Data</a:t>
            </a:r>
          </a:p>
          <a:p>
            <a:r>
              <a:rPr lang="sr-Latn-RS" sz="1600" dirty="0"/>
              <a:t>CDATA – (Unparsed) Char Data</a:t>
            </a:r>
          </a:p>
          <a:p>
            <a:r>
              <a:rPr lang="sr-Latn-RS" sz="1600" dirty="0"/>
              <a:t> (neće biti parsiran)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705601" y="6336268"/>
            <a:ext cx="3260829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Predefinisana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vrednosti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 flipV="1">
            <a:off x="6400800" y="6096000"/>
            <a:ext cx="304800" cy="4249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1"/>
          </p:cNvCxnSpPr>
          <p:nvPr/>
        </p:nvCxnSpPr>
        <p:spPr>
          <a:xfrm flipH="1" flipV="1">
            <a:off x="5638800" y="5410200"/>
            <a:ext cx="1447800" cy="521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53316" y="3131328"/>
            <a:ext cx="880885" cy="13234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 sz="1600" dirty="0"/>
              <a:t>+</a:t>
            </a:r>
            <a:r>
              <a:rPr lang="en-US" sz="1600" dirty="0"/>
              <a:t> 0 </a:t>
            </a:r>
            <a:r>
              <a:rPr lang="en-US" sz="1600" dirty="0" err="1"/>
              <a:t>ili</a:t>
            </a:r>
            <a:r>
              <a:rPr lang="en-US" sz="1600" dirty="0"/>
              <a:t> 1</a:t>
            </a:r>
            <a:endParaRPr lang="sr-Latn-RS" sz="1600" dirty="0"/>
          </a:p>
          <a:p>
            <a:r>
              <a:rPr lang="sr-Latn-RS" sz="1600" dirty="0"/>
              <a:t>*</a:t>
            </a:r>
            <a:r>
              <a:rPr lang="en-US" sz="1600" dirty="0"/>
              <a:t> 0 </a:t>
            </a:r>
            <a:r>
              <a:rPr lang="en-US" sz="1600" dirty="0" err="1"/>
              <a:t>ili</a:t>
            </a:r>
            <a:r>
              <a:rPr lang="en-US" sz="1600" dirty="0"/>
              <a:t> &gt;1</a:t>
            </a:r>
            <a:endParaRPr lang="sr-Latn-RS" sz="1600" dirty="0"/>
          </a:p>
          <a:p>
            <a:r>
              <a:rPr lang="sr-Latn-RS" sz="1600" dirty="0"/>
              <a:t>+  </a:t>
            </a:r>
            <a:r>
              <a:rPr lang="en-US" sz="1600" dirty="0"/>
              <a:t>&gt;= 1</a:t>
            </a:r>
          </a:p>
          <a:p>
            <a:r>
              <a:rPr lang="en-US" sz="1600" dirty="0"/>
              <a:t>   1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666015" y="4208545"/>
            <a:ext cx="1012371" cy="5901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676401" y="6304002"/>
            <a:ext cx="1941557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Naziv</a:t>
            </a:r>
            <a:r>
              <a:rPr lang="en-US" dirty="0"/>
              <a:t> </a:t>
            </a:r>
            <a:r>
              <a:rPr lang="en-US" dirty="0" err="1"/>
              <a:t>elementa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80105" y="6308467"/>
            <a:ext cx="173477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Naziv</a:t>
            </a:r>
            <a:r>
              <a:rPr lang="en-US" dirty="0"/>
              <a:t> </a:t>
            </a:r>
            <a:r>
              <a:rPr lang="en-US" dirty="0" err="1"/>
              <a:t>atributa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9" idx="0"/>
          </p:cNvCxnSpPr>
          <p:nvPr/>
        </p:nvCxnSpPr>
        <p:spPr>
          <a:xfrm flipV="1">
            <a:off x="4547490" y="6096001"/>
            <a:ext cx="329310" cy="2124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8" idx="0"/>
          </p:cNvCxnSpPr>
          <p:nvPr/>
        </p:nvCxnSpPr>
        <p:spPr>
          <a:xfrm flipV="1">
            <a:off x="2647180" y="6096000"/>
            <a:ext cx="1315221" cy="2080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34" name="TextBox 33"/>
          <p:cNvSpPr txBox="1"/>
          <p:nvPr/>
        </p:nvSpPr>
        <p:spPr>
          <a:xfrm>
            <a:off x="7391400" y="1828801"/>
            <a:ext cx="1600200" cy="5847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&lt;!</a:t>
            </a:r>
            <a:r>
              <a:rPr lang="en-US" sz="1600" dirty="0" err="1"/>
              <a:t>doctype</a:t>
            </a:r>
            <a:r>
              <a:rPr lang="en-US" sz="1600" dirty="0"/>
              <a:t> html&gt; </a:t>
            </a:r>
            <a:r>
              <a:rPr lang="en-US" sz="1600" dirty="0" err="1"/>
              <a:t>za</a:t>
            </a:r>
            <a:r>
              <a:rPr lang="en-US" sz="1600" dirty="0"/>
              <a:t> HTML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334000" y="1752601"/>
            <a:ext cx="2057400" cy="3685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8494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DTD Primer 2</a:t>
            </a:r>
            <a:endParaRPr lang="en-US" dirty="0"/>
          </a:p>
        </p:txBody>
      </p:sp>
      <p:pic>
        <p:nvPicPr>
          <p:cNvPr id="4098" name="Picture 2" descr="http://www.e-cartouche.ch/content_reg/cartouche/datastruc/en/image/dtd/dtd_inter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81201"/>
            <a:ext cx="5791200" cy="360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848601" y="1981200"/>
            <a:ext cx="2215671" cy="35394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&lt;script&gt;</a:t>
            </a:r>
            <a:br>
              <a:rPr lang="en-US" sz="1400" dirty="0"/>
            </a:br>
            <a:r>
              <a:rPr lang="en-US" sz="1400" dirty="0"/>
              <a:t>&lt;![CDATA[</a:t>
            </a:r>
            <a:br>
              <a:rPr lang="en-US" sz="1400" dirty="0"/>
            </a:br>
            <a:r>
              <a:rPr lang="en-US" sz="1400" dirty="0"/>
              <a:t>function </a:t>
            </a:r>
            <a:r>
              <a:rPr lang="en-US" sz="1400" dirty="0" err="1"/>
              <a:t>matchwo</a:t>
            </a:r>
            <a:r>
              <a:rPr lang="en-US" sz="1400" dirty="0"/>
              <a:t>(</a:t>
            </a:r>
            <a:r>
              <a:rPr lang="en-US" sz="1400" dirty="0" err="1"/>
              <a:t>a,b</a:t>
            </a:r>
            <a:r>
              <a:rPr lang="en-US" sz="1400" dirty="0"/>
              <a:t>)</a:t>
            </a:r>
            <a:br>
              <a:rPr lang="en-US" sz="1400" dirty="0"/>
            </a:br>
            <a:r>
              <a:rPr lang="en-US" sz="1400" dirty="0"/>
              <a:t>{</a:t>
            </a:r>
            <a:br>
              <a:rPr lang="en-US" sz="1400" dirty="0"/>
            </a:br>
            <a:r>
              <a:rPr lang="en-US" sz="1400" dirty="0"/>
              <a:t>if (a &lt; b &amp;&amp; a &lt; 0) then</a:t>
            </a:r>
            <a:br>
              <a:rPr lang="en-US" sz="1400" dirty="0"/>
            </a:br>
            <a:r>
              <a:rPr lang="en-US" sz="1400" dirty="0"/>
              <a:t>  {</a:t>
            </a:r>
            <a:br>
              <a:rPr lang="en-US" sz="1400" dirty="0"/>
            </a:br>
            <a:r>
              <a:rPr lang="en-US" sz="1400" dirty="0"/>
              <a:t>  return 1;</a:t>
            </a:r>
            <a:br>
              <a:rPr lang="en-US" sz="1400" dirty="0"/>
            </a:br>
            <a:r>
              <a:rPr lang="en-US" sz="1400" dirty="0"/>
              <a:t>  }</a:t>
            </a:r>
            <a:br>
              <a:rPr lang="en-US" sz="1400" dirty="0"/>
            </a:br>
            <a:r>
              <a:rPr lang="en-US" sz="1400" dirty="0"/>
              <a:t>else</a:t>
            </a:r>
            <a:br>
              <a:rPr lang="en-US" sz="1400" dirty="0"/>
            </a:br>
            <a:r>
              <a:rPr lang="en-US" sz="1400" dirty="0"/>
              <a:t>  {</a:t>
            </a:r>
            <a:br>
              <a:rPr lang="en-US" sz="1400" dirty="0"/>
            </a:br>
            <a:r>
              <a:rPr lang="en-US" sz="1400" dirty="0"/>
              <a:t>  return 0;</a:t>
            </a:r>
            <a:br>
              <a:rPr lang="en-US" sz="1400" dirty="0"/>
            </a:br>
            <a:r>
              <a:rPr lang="en-US" sz="1400" dirty="0"/>
              <a:t>  }</a:t>
            </a:r>
            <a:br>
              <a:rPr lang="en-US" sz="1400" dirty="0"/>
            </a:br>
            <a:r>
              <a:rPr lang="en-US" sz="1400" dirty="0"/>
              <a:t>}</a:t>
            </a:r>
            <a:br>
              <a:rPr lang="en-US" sz="1400" dirty="0"/>
            </a:br>
            <a:r>
              <a:rPr lang="en-US" sz="1400" dirty="0"/>
              <a:t>]]&gt;</a:t>
            </a:r>
            <a:br>
              <a:rPr lang="en-US" sz="1400" dirty="0"/>
            </a:br>
            <a:r>
              <a:rPr lang="en-US" sz="1400" dirty="0"/>
              <a:t>&lt;/script&gt;</a:t>
            </a:r>
            <a:endParaRPr lang="sr-Latn-R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157450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Schema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524000"/>
            <a:ext cx="6334307" cy="2790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4419601"/>
            <a:ext cx="6589135" cy="2135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48400" y="4267201"/>
            <a:ext cx="1524000" cy="64633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r-Latn-RS" dirty="0"/>
              <a:t>Nije definisan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1"/>
          </p:cNvCxnSpPr>
          <p:nvPr/>
        </p:nvCxnSpPr>
        <p:spPr>
          <a:xfrm flipH="1">
            <a:off x="3962400" y="4590366"/>
            <a:ext cx="2286000" cy="515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33600" y="18288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/>
              <a:t>...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98481" y="838200"/>
            <a:ext cx="3070071" cy="17543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r-Latn-RS" dirty="0"/>
              <a:t>Piše se u XML-u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/>
              <a:t>Proširiva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/>
              <a:t>Podržava tip podataka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/>
              <a:t>Podržava namespace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/>
              <a:t>Moćnija od DTD-a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3450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</a:t>
            </a:r>
            <a:r>
              <a:rPr lang="sr-Latn-RS" dirty="0"/>
              <a:t>P</a:t>
            </a:r>
            <a:r>
              <a:rPr lang="en-US" dirty="0" err="1"/>
              <a:t>ath</a:t>
            </a:r>
            <a:r>
              <a:rPr lang="sr-Latn-RS" dirty="0"/>
              <a:t> (XML Path language)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371600"/>
            <a:ext cx="3276600" cy="5029200"/>
          </a:xfrm>
        </p:spPr>
        <p:txBody>
          <a:bodyPr>
            <a:noAutofit/>
          </a:bodyPr>
          <a:lstStyle/>
          <a:p>
            <a:r>
              <a:rPr lang="en-US" sz="1100" dirty="0"/>
              <a:t>&lt;?xml version="1.0" encoding="UTF-8""?&gt;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&lt;</a:t>
            </a:r>
            <a:r>
              <a:rPr lang="en-US" sz="1100" dirty="0">
                <a:solidFill>
                  <a:srgbClr val="0070C0"/>
                </a:solidFill>
              </a:rPr>
              <a:t>bookstore</a:t>
            </a:r>
            <a:r>
              <a:rPr lang="en-US" sz="1100" dirty="0"/>
              <a:t>&gt;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&lt;</a:t>
            </a:r>
            <a:r>
              <a:rPr lang="en-US" sz="1100" dirty="0">
                <a:solidFill>
                  <a:srgbClr val="0070C0"/>
                </a:solidFill>
              </a:rPr>
              <a:t>book</a:t>
            </a:r>
            <a:r>
              <a:rPr lang="en-US" sz="1100" dirty="0"/>
              <a:t> category="COOKING"&gt;</a:t>
            </a:r>
            <a:br>
              <a:rPr lang="en-US" sz="1100" dirty="0"/>
            </a:br>
            <a:r>
              <a:rPr lang="en-US" sz="1100" dirty="0"/>
              <a:t>  &lt;title </a:t>
            </a:r>
            <a:r>
              <a:rPr lang="en-US" sz="1100" dirty="0" err="1"/>
              <a:t>lang</a:t>
            </a:r>
            <a:r>
              <a:rPr lang="en-US" sz="1100" dirty="0"/>
              <a:t>="en"&gt;Everyday Italian&lt;/title&gt;</a:t>
            </a:r>
            <a:br>
              <a:rPr lang="en-US" sz="1100" dirty="0"/>
            </a:br>
            <a:r>
              <a:rPr lang="en-US" sz="1100" dirty="0"/>
              <a:t>  &lt;author&gt;</a:t>
            </a:r>
            <a:r>
              <a:rPr lang="en-US" sz="1100" dirty="0" err="1"/>
              <a:t>Giada</a:t>
            </a:r>
            <a:r>
              <a:rPr lang="en-US" sz="1100" dirty="0"/>
              <a:t> De </a:t>
            </a:r>
            <a:r>
              <a:rPr lang="en-US" sz="1100" dirty="0" err="1"/>
              <a:t>Laurentiis</a:t>
            </a:r>
            <a:r>
              <a:rPr lang="en-US" sz="1100" dirty="0"/>
              <a:t>&lt;/author&gt;</a:t>
            </a:r>
            <a:br>
              <a:rPr lang="en-US" sz="1100" dirty="0"/>
            </a:br>
            <a:r>
              <a:rPr lang="en-US" sz="1100" dirty="0"/>
              <a:t>  &lt;year&gt;2005&lt;/year&gt;</a:t>
            </a:r>
            <a:br>
              <a:rPr lang="en-US" sz="1100" dirty="0"/>
            </a:br>
            <a:r>
              <a:rPr lang="en-US" sz="1100" dirty="0"/>
              <a:t>  &lt;price&gt;30.00&lt;/price&gt;</a:t>
            </a:r>
            <a:br>
              <a:rPr lang="en-US" sz="1100" dirty="0"/>
            </a:br>
            <a:r>
              <a:rPr lang="en-US" sz="1100" dirty="0"/>
              <a:t>&lt;/</a:t>
            </a:r>
            <a:r>
              <a:rPr lang="en-US" sz="1100" dirty="0">
                <a:solidFill>
                  <a:srgbClr val="0070C0"/>
                </a:solidFill>
              </a:rPr>
              <a:t>book</a:t>
            </a:r>
            <a:r>
              <a:rPr lang="en-US" sz="1100" dirty="0"/>
              <a:t>&gt;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&lt;</a:t>
            </a:r>
            <a:r>
              <a:rPr lang="en-US" sz="1100" dirty="0">
                <a:solidFill>
                  <a:srgbClr val="0070C0"/>
                </a:solidFill>
              </a:rPr>
              <a:t>book</a:t>
            </a:r>
            <a:r>
              <a:rPr lang="en-US" sz="1100" dirty="0"/>
              <a:t> category="CHILDREN"&gt;</a:t>
            </a:r>
            <a:br>
              <a:rPr lang="en-US" sz="1100" dirty="0"/>
            </a:br>
            <a:r>
              <a:rPr lang="en-US" sz="1100" dirty="0"/>
              <a:t>  &lt;title </a:t>
            </a:r>
            <a:r>
              <a:rPr lang="en-US" sz="1100" dirty="0" err="1"/>
              <a:t>lang</a:t>
            </a:r>
            <a:r>
              <a:rPr lang="en-US" sz="1100" dirty="0"/>
              <a:t>="en"&gt;Harry Potter&lt;/title&gt;</a:t>
            </a:r>
            <a:br>
              <a:rPr lang="en-US" sz="1100" dirty="0"/>
            </a:br>
            <a:r>
              <a:rPr lang="en-US" sz="1100" dirty="0"/>
              <a:t>  &lt;author&gt;J K. Rowling&lt;/author&gt;</a:t>
            </a:r>
            <a:br>
              <a:rPr lang="en-US" sz="1100" dirty="0"/>
            </a:br>
            <a:r>
              <a:rPr lang="en-US" sz="1100" dirty="0"/>
              <a:t>  &lt;year&gt;2005&lt;/year&gt;</a:t>
            </a:r>
            <a:br>
              <a:rPr lang="en-US" sz="1100" dirty="0"/>
            </a:br>
            <a:r>
              <a:rPr lang="en-US" sz="1100" dirty="0"/>
              <a:t>  &lt;price&gt;29.99&lt;/price&gt;</a:t>
            </a:r>
            <a:br>
              <a:rPr lang="en-US" sz="1100" dirty="0"/>
            </a:br>
            <a:r>
              <a:rPr lang="en-US" sz="1100" dirty="0"/>
              <a:t>&lt;/</a:t>
            </a:r>
            <a:r>
              <a:rPr lang="en-US" sz="1100" dirty="0">
                <a:solidFill>
                  <a:srgbClr val="0070C0"/>
                </a:solidFill>
              </a:rPr>
              <a:t>book</a:t>
            </a:r>
            <a:r>
              <a:rPr lang="en-US" sz="1100" dirty="0"/>
              <a:t>&gt;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&lt;</a:t>
            </a:r>
            <a:r>
              <a:rPr lang="en-US" sz="1100" dirty="0">
                <a:solidFill>
                  <a:srgbClr val="0070C0"/>
                </a:solidFill>
              </a:rPr>
              <a:t>book</a:t>
            </a:r>
            <a:r>
              <a:rPr lang="en-US" sz="1100" dirty="0"/>
              <a:t> category="WEB"&gt;</a:t>
            </a:r>
            <a:br>
              <a:rPr lang="en-US" sz="1100" dirty="0"/>
            </a:br>
            <a:r>
              <a:rPr lang="en-US" sz="1100" dirty="0"/>
              <a:t>  &lt;title </a:t>
            </a:r>
            <a:r>
              <a:rPr lang="en-US" sz="1100" dirty="0" err="1"/>
              <a:t>lang</a:t>
            </a:r>
            <a:r>
              <a:rPr lang="en-US" sz="1100" dirty="0"/>
              <a:t>="en"&gt;XQuery Kick Start&lt;/title&gt;</a:t>
            </a:r>
            <a:br>
              <a:rPr lang="en-US" sz="1100" dirty="0"/>
            </a:br>
            <a:r>
              <a:rPr lang="en-US" sz="1100" dirty="0"/>
              <a:t>  &lt;author&gt;James McGovern&lt;/author&gt;</a:t>
            </a:r>
            <a:br>
              <a:rPr lang="en-US" sz="1100" dirty="0"/>
            </a:br>
            <a:r>
              <a:rPr lang="en-US" sz="1100" dirty="0"/>
              <a:t>  &lt;author&gt;Per </a:t>
            </a:r>
            <a:r>
              <a:rPr lang="en-US" sz="1100" dirty="0" err="1"/>
              <a:t>Bothner</a:t>
            </a:r>
            <a:r>
              <a:rPr lang="en-US" sz="1100" dirty="0"/>
              <a:t>&lt;/author&gt;</a:t>
            </a:r>
            <a:br>
              <a:rPr lang="en-US" sz="1100" dirty="0"/>
            </a:br>
            <a:r>
              <a:rPr lang="en-US" sz="1100" dirty="0"/>
              <a:t>  &lt;author&gt;Kurt Cagle&lt;/author&gt;</a:t>
            </a:r>
            <a:br>
              <a:rPr lang="en-US" sz="1100" dirty="0"/>
            </a:br>
            <a:r>
              <a:rPr lang="en-US" sz="1100" dirty="0"/>
              <a:t>  &lt;author&gt;James Linn&lt;/author&gt;</a:t>
            </a:r>
            <a:br>
              <a:rPr lang="en-US" sz="1100" dirty="0"/>
            </a:br>
            <a:r>
              <a:rPr lang="en-US" sz="1100" dirty="0"/>
              <a:t>  &lt;author&gt;</a:t>
            </a:r>
            <a:r>
              <a:rPr lang="en-US" sz="1100" dirty="0" err="1"/>
              <a:t>Vaidyanathan</a:t>
            </a:r>
            <a:r>
              <a:rPr lang="en-US" sz="1100" dirty="0"/>
              <a:t> </a:t>
            </a:r>
            <a:r>
              <a:rPr lang="en-US" sz="1100" dirty="0" err="1"/>
              <a:t>Nagarajan</a:t>
            </a:r>
            <a:r>
              <a:rPr lang="en-US" sz="1100" dirty="0"/>
              <a:t>&lt;/author&gt;</a:t>
            </a:r>
            <a:br>
              <a:rPr lang="en-US" sz="1100" dirty="0"/>
            </a:br>
            <a:r>
              <a:rPr lang="en-US" sz="1100" dirty="0"/>
              <a:t>  &lt;year&gt;2003&lt;/year&gt;</a:t>
            </a:r>
            <a:br>
              <a:rPr lang="en-US" sz="1100" dirty="0"/>
            </a:br>
            <a:r>
              <a:rPr lang="en-US" sz="1100" dirty="0"/>
              <a:t>  &lt;price&gt;49.99&lt;/price&gt;</a:t>
            </a:r>
            <a:br>
              <a:rPr lang="en-US" sz="1100" dirty="0"/>
            </a:br>
            <a:r>
              <a:rPr lang="en-US" sz="1100" dirty="0"/>
              <a:t>&lt;/</a:t>
            </a:r>
            <a:r>
              <a:rPr lang="en-US" sz="1100" dirty="0">
                <a:solidFill>
                  <a:srgbClr val="0070C0"/>
                </a:solidFill>
              </a:rPr>
              <a:t>book</a:t>
            </a:r>
            <a:r>
              <a:rPr lang="en-US" sz="1100" dirty="0"/>
              <a:t>&gt;</a:t>
            </a:r>
            <a:br>
              <a:rPr lang="en-US" sz="1100" dirty="0"/>
            </a:br>
            <a:endParaRPr lang="en-US" sz="1100" dirty="0"/>
          </a:p>
          <a:p>
            <a:r>
              <a:rPr lang="en-US" sz="1100" dirty="0"/>
              <a:t>&lt;/</a:t>
            </a:r>
            <a:r>
              <a:rPr lang="en-US" sz="1100" dirty="0">
                <a:solidFill>
                  <a:srgbClr val="0070C0"/>
                </a:solidFill>
              </a:rPr>
              <a:t>bookstore</a:t>
            </a:r>
            <a:r>
              <a:rPr lang="en-US" sz="1100" dirty="0"/>
              <a:t>&gt;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226203"/>
              </p:ext>
            </p:extLst>
          </p:nvPr>
        </p:nvGraphicFramePr>
        <p:xfrm>
          <a:off x="4876799" y="1295400"/>
          <a:ext cx="5220929" cy="321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5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5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960">
                <a:tc>
                  <a:txBody>
                    <a:bodyPr/>
                    <a:lstStyle/>
                    <a:p>
                      <a:r>
                        <a:rPr lang="en-US" sz="1400" dirty="0" err="1"/>
                        <a:t>XPath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Selekcija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/bookstore/book[1]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Prva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knjiga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n-US" sz="1400" dirty="0"/>
                        <a:t>/bookstore/book[last()]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Zadnja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knjiga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400" dirty="0"/>
                        <a:t>/bookstore/book[position()&lt;3]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Prve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dve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knjige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400" dirty="0"/>
                        <a:t>//title[@</a:t>
                      </a:r>
                      <a:r>
                        <a:rPr lang="en-US" sz="1400" dirty="0" err="1"/>
                        <a:t>lang</a:t>
                      </a:r>
                      <a:r>
                        <a:rPr lang="en-US" sz="1400" dirty="0"/>
                        <a:t>='</a:t>
                      </a:r>
                      <a:r>
                        <a:rPr lang="en-US" sz="1400" dirty="0" err="1"/>
                        <a:t>eng</a:t>
                      </a:r>
                      <a:r>
                        <a:rPr lang="en-US" sz="1400" dirty="0"/>
                        <a:t>']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Svi title </a:t>
                      </a:r>
                      <a:r>
                        <a:rPr lang="en-US" sz="1400" dirty="0" err="1"/>
                        <a:t>elementi</a:t>
                      </a:r>
                      <a:r>
                        <a:rPr lang="en-US" sz="1400" dirty="0"/>
                        <a:t> </a:t>
                      </a:r>
                      <a:r>
                        <a:rPr lang="sr-Latn-RS" sz="1400" dirty="0"/>
                        <a:t>čiji</a:t>
                      </a:r>
                      <a:r>
                        <a:rPr lang="sr-Latn-RS" sz="1400" baseline="0" dirty="0"/>
                        <a:t> je </a:t>
                      </a:r>
                      <a:r>
                        <a:rPr lang="en-US" sz="1400" baseline="0" dirty="0"/>
                        <a:t>lang </a:t>
                      </a:r>
                      <a:r>
                        <a:rPr lang="sr-Latn-RS" sz="1400" baseline="0" dirty="0"/>
                        <a:t>atribut jednak </a:t>
                      </a:r>
                      <a:r>
                        <a:rPr lang="en-US" sz="1400" baseline="0" dirty="0"/>
                        <a:t>‘</a:t>
                      </a:r>
                      <a:r>
                        <a:rPr lang="en-US" sz="1400" baseline="0" dirty="0" err="1"/>
                        <a:t>eng</a:t>
                      </a:r>
                      <a:r>
                        <a:rPr lang="en-US" sz="1400" baseline="0" dirty="0"/>
                        <a:t>’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400" dirty="0"/>
                        <a:t>/bookstore/book[price&gt;35.00]/title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Svi</a:t>
                      </a:r>
                      <a:r>
                        <a:rPr lang="en-US" sz="1400" dirty="0"/>
                        <a:t> title </a:t>
                      </a:r>
                      <a:r>
                        <a:rPr lang="en-US" sz="1400" dirty="0" err="1"/>
                        <a:t>elementi</a:t>
                      </a:r>
                      <a:r>
                        <a:rPr lang="en-US" sz="1400" dirty="0"/>
                        <a:t> </a:t>
                      </a:r>
                      <a:r>
                        <a:rPr lang="sr-Latn-RS" sz="1400" dirty="0"/>
                        <a:t>koji</a:t>
                      </a:r>
                      <a:r>
                        <a:rPr lang="sr-Latn-RS" sz="1400" baseline="0" dirty="0"/>
                        <a:t> pripadaju knjigama čija je cena</a:t>
                      </a:r>
                      <a:r>
                        <a:rPr lang="en-US" sz="1400" baseline="0" dirty="0"/>
                        <a:t> &gt; 35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876800" y="4876800"/>
            <a:ext cx="4724400" cy="9233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Koristi</a:t>
            </a:r>
            <a:r>
              <a:rPr lang="en-US" dirty="0"/>
              <a:t> se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sr-Latn-RS" dirty="0"/>
              <a:t>pronalaženje podataka u XML-u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Klju</a:t>
            </a:r>
            <a:r>
              <a:rPr lang="sr-Latn-RS" dirty="0"/>
              <a:t>čna komponenta XSLT-a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762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XSL</a:t>
            </a:r>
            <a:r>
              <a:rPr lang="en-US" dirty="0"/>
              <a:t> (</a:t>
            </a:r>
            <a:r>
              <a:rPr lang="sr-Latn-RS" dirty="0"/>
              <a:t>eXtensible Stylesheet Language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Sa</a:t>
            </a:r>
            <a:r>
              <a:rPr lang="en-US" dirty="0" err="1"/>
              <a:t>stoji</a:t>
            </a:r>
            <a:r>
              <a:rPr lang="en-US" dirty="0"/>
              <a:t> se od</a:t>
            </a:r>
            <a:r>
              <a:rPr lang="sr-Latn-RS" dirty="0"/>
              <a:t>:</a:t>
            </a:r>
          </a:p>
          <a:p>
            <a:pPr lvl="1"/>
            <a:r>
              <a:rPr lang="sr-Latn-RS" dirty="0"/>
              <a:t>XSLT </a:t>
            </a:r>
            <a:r>
              <a:rPr lang="en-US" dirty="0"/>
              <a:t> (</a:t>
            </a:r>
            <a:r>
              <a:rPr lang="sr-Latn-RS" dirty="0"/>
              <a:t>XSL Transformati</a:t>
            </a:r>
            <a:r>
              <a:rPr lang="en-US" dirty="0" err="1"/>
              <a:t>ons</a:t>
            </a:r>
            <a:r>
              <a:rPr lang="en-US" dirty="0"/>
              <a:t>)</a:t>
            </a:r>
            <a:endParaRPr lang="sr-Latn-RS" dirty="0"/>
          </a:p>
          <a:p>
            <a:pPr lvl="1"/>
            <a:r>
              <a:rPr lang="sr-Latn-RS" dirty="0"/>
              <a:t>XPath</a:t>
            </a:r>
          </a:p>
          <a:p>
            <a:pPr lvl="1"/>
            <a:r>
              <a:rPr lang="sr-Latn-RS" dirty="0"/>
              <a:t>XSL-FO </a:t>
            </a:r>
            <a:r>
              <a:rPr lang="en-US" dirty="0"/>
              <a:t>(</a:t>
            </a:r>
            <a:r>
              <a:rPr lang="sr-Latn-RS" dirty="0"/>
              <a:t>XSL Formatting Objects</a:t>
            </a:r>
            <a:r>
              <a:rPr lang="en-US" dirty="0"/>
              <a:t>)</a:t>
            </a:r>
            <a:endParaRPr lang="sr-Latn-RS" dirty="0"/>
          </a:p>
          <a:p>
            <a:r>
              <a:rPr lang="sr-Latn-RS" dirty="0"/>
              <a:t>CSS -&gt; HTML Stylesheet, XSL -&gt; XML Stylesheet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82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EC3845-F790-4763-9613-85E5C0F6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Klijentske</a:t>
            </a:r>
            <a:r>
              <a:rPr lang="en-US" dirty="0"/>
              <a:t> </a:t>
            </a:r>
            <a:r>
              <a:rPr lang="en-US" dirty="0" err="1"/>
              <a:t>tehnologije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491C3-233B-499F-BA25-5B57DA1825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4873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u HTML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300" dirty="0"/>
              <a:t>&lt;?xml version="1.0" encoding="UTF-8"?&gt;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&lt;?xml-</a:t>
            </a:r>
            <a:r>
              <a:rPr lang="en-US" sz="1400" dirty="0" err="1">
                <a:solidFill>
                  <a:srgbClr val="FF0000"/>
                </a:solidFill>
              </a:rPr>
              <a:t>stylesheet</a:t>
            </a:r>
            <a:r>
              <a:rPr lang="en-US" sz="1400" dirty="0">
                <a:solidFill>
                  <a:srgbClr val="FF0000"/>
                </a:solidFill>
              </a:rPr>
              <a:t> type="text/</a:t>
            </a:r>
            <a:r>
              <a:rPr lang="en-US" sz="1400" dirty="0" err="1">
                <a:solidFill>
                  <a:srgbClr val="FF0000"/>
                </a:solidFill>
              </a:rPr>
              <a:t>xsl</a:t>
            </a:r>
            <a:r>
              <a:rPr lang="en-US" sz="1400" dirty="0">
                <a:solidFill>
                  <a:srgbClr val="FF0000"/>
                </a:solidFill>
              </a:rPr>
              <a:t>" </a:t>
            </a:r>
            <a:r>
              <a:rPr lang="en-US" sz="1400" dirty="0" err="1">
                <a:solidFill>
                  <a:srgbClr val="FF0000"/>
                </a:solidFill>
              </a:rPr>
              <a:t>href</a:t>
            </a:r>
            <a:r>
              <a:rPr lang="en-US" sz="1400" dirty="0">
                <a:solidFill>
                  <a:srgbClr val="FF0000"/>
                </a:solidFill>
              </a:rPr>
              <a:t>="cdcatalog.xsl"?&gt;</a:t>
            </a:r>
            <a:br>
              <a:rPr lang="en-US" sz="1300" dirty="0"/>
            </a:br>
            <a:r>
              <a:rPr lang="en-US" sz="1300" dirty="0"/>
              <a:t>&lt;catalog&gt;</a:t>
            </a:r>
            <a:br>
              <a:rPr lang="en-US" sz="1300" dirty="0"/>
            </a:br>
            <a:r>
              <a:rPr lang="en-US" sz="1300" dirty="0"/>
              <a:t>  &lt;cd&gt;</a:t>
            </a:r>
            <a:br>
              <a:rPr lang="en-US" sz="1300" dirty="0"/>
            </a:br>
            <a:r>
              <a:rPr lang="en-US" sz="1300" dirty="0"/>
              <a:t>    &lt;title&gt;Empire Burlesque&lt;/title&gt;</a:t>
            </a:r>
            <a:br>
              <a:rPr lang="en-US" sz="1300" dirty="0"/>
            </a:br>
            <a:r>
              <a:rPr lang="en-US" sz="1300" dirty="0"/>
              <a:t>    &lt;artist&gt;Bob Dylan&lt;/artist&gt;</a:t>
            </a:r>
            <a:br>
              <a:rPr lang="en-US" sz="1300" dirty="0"/>
            </a:br>
            <a:r>
              <a:rPr lang="en-US" sz="1300" dirty="0"/>
              <a:t>    &lt;country&gt;USA&lt;/country&gt;</a:t>
            </a:r>
            <a:br>
              <a:rPr lang="en-US" sz="1300" dirty="0"/>
            </a:br>
            <a:r>
              <a:rPr lang="en-US" sz="1300" dirty="0"/>
              <a:t>    &lt;company&gt;Columbia&lt;/company&gt;</a:t>
            </a:r>
            <a:br>
              <a:rPr lang="en-US" sz="1300" dirty="0"/>
            </a:br>
            <a:r>
              <a:rPr lang="en-US" sz="1300" dirty="0"/>
              <a:t>    &lt;price&gt;10.90&lt;/price&gt;</a:t>
            </a:r>
            <a:br>
              <a:rPr lang="en-US" sz="1300" dirty="0"/>
            </a:br>
            <a:r>
              <a:rPr lang="en-US" sz="1300" dirty="0"/>
              <a:t>    &lt;year&gt;1985&lt;/year&gt;</a:t>
            </a:r>
            <a:br>
              <a:rPr lang="en-US" sz="1300" dirty="0"/>
            </a:br>
            <a:r>
              <a:rPr lang="en-US" sz="1300" dirty="0"/>
              <a:t>  &lt;/cd&gt;</a:t>
            </a:r>
            <a:br>
              <a:rPr lang="en-US" sz="1300" dirty="0"/>
            </a:br>
            <a:r>
              <a:rPr lang="en-US" sz="1300" dirty="0"/>
              <a:t>.</a:t>
            </a:r>
            <a:br>
              <a:rPr lang="en-US" sz="1300" dirty="0"/>
            </a:br>
            <a:r>
              <a:rPr lang="en-US" sz="1300" dirty="0"/>
              <a:t>.</a:t>
            </a:r>
            <a:br>
              <a:rPr lang="en-US" sz="1300" dirty="0"/>
            </a:br>
            <a:r>
              <a:rPr lang="en-US" sz="1300" dirty="0"/>
              <a:t>&lt;/catalog&gt;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638800" y="1447800"/>
            <a:ext cx="3962400" cy="4678680"/>
          </a:xfrm>
        </p:spPr>
        <p:txBody>
          <a:bodyPr>
            <a:normAutofit fontScale="77500" lnSpcReduction="20000"/>
          </a:bodyPr>
          <a:lstStyle/>
          <a:p>
            <a:pPr marL="114300" indent="0">
              <a:buNone/>
            </a:pPr>
            <a:r>
              <a:rPr lang="en-US" dirty="0"/>
              <a:t>&lt;?xml version="1.0" encoding="UTF-8"?&gt;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00B0F0"/>
                </a:solidFill>
              </a:rPr>
              <a:t>&lt;</a:t>
            </a:r>
            <a:r>
              <a:rPr lang="en-US" dirty="0" err="1">
                <a:solidFill>
                  <a:srgbClr val="00B0F0"/>
                </a:solidFill>
              </a:rPr>
              <a:t>xsl:stylesheet</a:t>
            </a:r>
            <a:r>
              <a:rPr lang="en-US" dirty="0">
                <a:solidFill>
                  <a:srgbClr val="00B0F0"/>
                </a:solidFill>
              </a:rPr>
              <a:t> version="1.0“ </a:t>
            </a:r>
            <a:r>
              <a:rPr lang="en-US" dirty="0" err="1">
                <a:solidFill>
                  <a:srgbClr val="00B0F0"/>
                </a:solidFill>
              </a:rPr>
              <a:t>xmlns:xsl</a:t>
            </a:r>
            <a:r>
              <a:rPr lang="en-US" dirty="0">
                <a:solidFill>
                  <a:srgbClr val="00B0F0"/>
                </a:solidFill>
              </a:rPr>
              <a:t>=“…”&gt;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00B0F0"/>
                </a:solidFill>
              </a:rPr>
              <a:t>&lt;</a:t>
            </a:r>
            <a:r>
              <a:rPr lang="en-US" dirty="0" err="1">
                <a:solidFill>
                  <a:srgbClr val="00B0F0"/>
                </a:solidFill>
              </a:rPr>
              <a:t>xsl:template</a:t>
            </a:r>
            <a:r>
              <a:rPr lang="en-US" dirty="0">
                <a:solidFill>
                  <a:srgbClr val="00B0F0"/>
                </a:solidFill>
              </a:rPr>
              <a:t> match="/"&gt;</a:t>
            </a:r>
            <a:br>
              <a:rPr lang="en-US" dirty="0"/>
            </a:br>
            <a:r>
              <a:rPr lang="en-US" dirty="0"/>
              <a:t>  &lt;html&gt;</a:t>
            </a:r>
            <a:br>
              <a:rPr lang="en-US" dirty="0"/>
            </a:br>
            <a:r>
              <a:rPr lang="en-US" dirty="0"/>
              <a:t>  &lt;body&gt;</a:t>
            </a:r>
            <a:br>
              <a:rPr lang="en-US" dirty="0"/>
            </a:br>
            <a:r>
              <a:rPr lang="en-US" dirty="0"/>
              <a:t>  &lt;h2&gt;My CD Collection&lt;/h2&gt;</a:t>
            </a:r>
            <a:br>
              <a:rPr lang="en-US" dirty="0"/>
            </a:br>
            <a:r>
              <a:rPr lang="en-US" dirty="0"/>
              <a:t>  &lt;table border="1"&gt;</a:t>
            </a:r>
            <a:br>
              <a:rPr lang="en-US" dirty="0"/>
            </a:br>
            <a:r>
              <a:rPr lang="en-US" dirty="0"/>
              <a:t>    &lt;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      &lt;</a:t>
            </a:r>
            <a:r>
              <a:rPr lang="en-US" dirty="0" err="1"/>
              <a:t>th</a:t>
            </a:r>
            <a:r>
              <a:rPr lang="en-US" dirty="0"/>
              <a:t>&gt;Title&lt;/</a:t>
            </a:r>
            <a:r>
              <a:rPr lang="en-US" dirty="0" err="1"/>
              <a:t>th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      &lt;</a:t>
            </a:r>
            <a:r>
              <a:rPr lang="en-US" dirty="0" err="1"/>
              <a:t>th</a:t>
            </a:r>
            <a:r>
              <a:rPr lang="en-US" dirty="0"/>
              <a:t>&gt;Artist&lt;/</a:t>
            </a:r>
            <a:r>
              <a:rPr lang="en-US" dirty="0" err="1"/>
              <a:t>th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    &lt;/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    </a:t>
            </a:r>
            <a:r>
              <a:rPr lang="en-US" dirty="0">
                <a:solidFill>
                  <a:srgbClr val="00B0F0"/>
                </a:solidFill>
              </a:rPr>
              <a:t>&lt;</a:t>
            </a:r>
            <a:r>
              <a:rPr lang="en-US" dirty="0" err="1">
                <a:solidFill>
                  <a:srgbClr val="00B0F0"/>
                </a:solidFill>
              </a:rPr>
              <a:t>xsl:for-each</a:t>
            </a:r>
            <a:r>
              <a:rPr lang="en-US" dirty="0">
                <a:solidFill>
                  <a:srgbClr val="00B0F0"/>
                </a:solidFill>
              </a:rPr>
              <a:t> select="catalog/cd[country=‘USA’]“&gt;</a:t>
            </a:r>
            <a:br>
              <a:rPr lang="en-US" dirty="0"/>
            </a:br>
            <a:r>
              <a:rPr lang="en-US" dirty="0"/>
              <a:t>    &lt;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      &lt;td&gt;</a:t>
            </a:r>
            <a:r>
              <a:rPr lang="en-US" dirty="0">
                <a:solidFill>
                  <a:srgbClr val="00B0F0"/>
                </a:solidFill>
              </a:rPr>
              <a:t>&lt;</a:t>
            </a:r>
            <a:r>
              <a:rPr lang="en-US" dirty="0" err="1">
                <a:solidFill>
                  <a:srgbClr val="00B0F0"/>
                </a:solidFill>
              </a:rPr>
              <a:t>xsl:value-of</a:t>
            </a:r>
            <a:r>
              <a:rPr lang="en-US" dirty="0">
                <a:solidFill>
                  <a:srgbClr val="00B0F0"/>
                </a:solidFill>
              </a:rPr>
              <a:t> select="title"/&gt;</a:t>
            </a:r>
            <a:r>
              <a:rPr lang="en-US" dirty="0"/>
              <a:t>&lt;/td&gt;</a:t>
            </a:r>
            <a:br>
              <a:rPr lang="en-US" dirty="0"/>
            </a:br>
            <a:r>
              <a:rPr lang="en-US" dirty="0"/>
              <a:t>      &lt;td&gt;</a:t>
            </a:r>
            <a:r>
              <a:rPr lang="en-US" dirty="0">
                <a:solidFill>
                  <a:srgbClr val="00B0F0"/>
                </a:solidFill>
              </a:rPr>
              <a:t>&lt;</a:t>
            </a:r>
            <a:r>
              <a:rPr lang="en-US" dirty="0" err="1">
                <a:solidFill>
                  <a:srgbClr val="00B0F0"/>
                </a:solidFill>
              </a:rPr>
              <a:t>xsl:value-of</a:t>
            </a:r>
            <a:r>
              <a:rPr lang="en-US" dirty="0">
                <a:solidFill>
                  <a:srgbClr val="00B0F0"/>
                </a:solidFill>
              </a:rPr>
              <a:t> select="artist"/&gt;</a:t>
            </a:r>
            <a:r>
              <a:rPr lang="en-US" dirty="0"/>
              <a:t>&lt;/td&gt;</a:t>
            </a:r>
            <a:br>
              <a:rPr lang="en-US" dirty="0"/>
            </a:br>
            <a:r>
              <a:rPr lang="en-US" dirty="0"/>
              <a:t>    &lt;/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    </a:t>
            </a:r>
            <a:r>
              <a:rPr lang="en-US" dirty="0">
                <a:solidFill>
                  <a:srgbClr val="00B0F0"/>
                </a:solidFill>
              </a:rPr>
              <a:t>&lt;/</a:t>
            </a:r>
            <a:r>
              <a:rPr lang="en-US" dirty="0" err="1">
                <a:solidFill>
                  <a:srgbClr val="00B0F0"/>
                </a:solidFill>
              </a:rPr>
              <a:t>xsl:for-each</a:t>
            </a:r>
            <a:r>
              <a:rPr lang="en-US" dirty="0">
                <a:solidFill>
                  <a:srgbClr val="00B0F0"/>
                </a:solidFill>
              </a:rPr>
              <a:t>&gt;</a:t>
            </a:r>
            <a:br>
              <a:rPr lang="en-US" dirty="0"/>
            </a:br>
            <a:r>
              <a:rPr lang="en-US" dirty="0"/>
              <a:t>  &lt;/table&gt;</a:t>
            </a:r>
            <a:br>
              <a:rPr lang="en-US" dirty="0"/>
            </a:br>
            <a:r>
              <a:rPr lang="en-US" dirty="0"/>
              <a:t>  &lt;/body&gt;</a:t>
            </a:r>
            <a:br>
              <a:rPr lang="en-US" dirty="0"/>
            </a:br>
            <a:r>
              <a:rPr lang="en-US" dirty="0"/>
              <a:t>  &lt;/html&gt;</a:t>
            </a:r>
            <a:br>
              <a:rPr lang="en-US" dirty="0"/>
            </a:br>
            <a:r>
              <a:rPr lang="en-US" dirty="0">
                <a:solidFill>
                  <a:srgbClr val="00B0F0"/>
                </a:solidFill>
              </a:rPr>
              <a:t>&lt;/</a:t>
            </a:r>
            <a:r>
              <a:rPr lang="en-US" dirty="0" err="1">
                <a:solidFill>
                  <a:srgbClr val="00B0F0"/>
                </a:solidFill>
              </a:rPr>
              <a:t>xsl:template</a:t>
            </a:r>
            <a:r>
              <a:rPr lang="en-US" dirty="0">
                <a:solidFill>
                  <a:srgbClr val="00B0F0"/>
                </a:solidFill>
              </a:rPr>
              <a:t>&gt;</a:t>
            </a:r>
            <a:br>
              <a:rPr lang="en-US" dirty="0"/>
            </a:br>
            <a:br>
              <a:rPr lang="en-US" dirty="0">
                <a:solidFill>
                  <a:srgbClr val="00B0F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&lt;/</a:t>
            </a:r>
            <a:r>
              <a:rPr lang="en-US" dirty="0" err="1">
                <a:solidFill>
                  <a:srgbClr val="00B0F0"/>
                </a:solidFill>
              </a:rPr>
              <a:t>xsl:stylesheet</a:t>
            </a:r>
            <a:r>
              <a:rPr lang="en-US" dirty="0">
                <a:solidFill>
                  <a:srgbClr val="00B0F0"/>
                </a:solidFill>
              </a:rPr>
              <a:t>&gt;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729843" y="3048001"/>
            <a:ext cx="1143000" cy="9906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43600" y="3682767"/>
            <a:ext cx="3429000" cy="11821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05053" y="5018737"/>
            <a:ext cx="83869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XPath</a:t>
            </a:r>
            <a:endParaRPr lang="en-US" dirty="0"/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 flipV="1">
            <a:off x="8383940" y="4585249"/>
            <a:ext cx="856280" cy="6181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H="1" flipV="1">
            <a:off x="8809771" y="4046900"/>
            <a:ext cx="647946" cy="8906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H="1" flipV="1">
            <a:off x="8629773" y="4351700"/>
            <a:ext cx="703880" cy="5858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7804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902C64-3CDA-43E7-8A6F-70C971401F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65EA7B8-81BD-4FBC-A027-59BCF76E87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5205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JSON</a:t>
            </a:r>
            <a:r>
              <a:rPr lang="en-US" dirty="0"/>
              <a:t> </a:t>
            </a:r>
            <a:r>
              <a:rPr lang="en-US" sz="4000" dirty="0"/>
              <a:t>(Java Script Object Notation)</a:t>
            </a:r>
            <a:endParaRPr 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81201"/>
            <a:ext cx="4914900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4038601"/>
            <a:ext cx="48387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own Arrow 3"/>
          <p:cNvSpPr/>
          <p:nvPr/>
        </p:nvSpPr>
        <p:spPr>
          <a:xfrm>
            <a:off x="3924300" y="3200400"/>
            <a:ext cx="3048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10400" y="1752600"/>
            <a:ext cx="2514600" cy="175432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Jednostavan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/>
              <a:t>Kraći </a:t>
            </a:r>
            <a:r>
              <a:rPr lang="en-US" dirty="0"/>
              <a:t>od XML-a</a:t>
            </a:r>
            <a:endParaRPr lang="sr-Latn-RS" dirty="0"/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/>
              <a:t>Parsiranje u JS trivijalno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/>
              <a:t>Nezavistan od jezika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10400" y="3372234"/>
            <a:ext cx="2514600" cy="313932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Ne </a:t>
            </a:r>
            <a:r>
              <a:rPr lang="en-US" dirty="0" err="1"/>
              <a:t>postoji</a:t>
            </a:r>
            <a:r>
              <a:rPr lang="en-US" dirty="0"/>
              <a:t> </a:t>
            </a:r>
            <a:r>
              <a:rPr lang="en-US" dirty="0" err="1"/>
              <a:t>podr</a:t>
            </a:r>
            <a:r>
              <a:rPr lang="sr-Latn-RS" dirty="0"/>
              <a:t>ška za </a:t>
            </a:r>
            <a:r>
              <a:rPr lang="en-US" dirty="0" err="1"/>
              <a:t>metapoda</a:t>
            </a:r>
            <a:r>
              <a:rPr lang="sr-Latn-RS" dirty="0"/>
              <a:t>tke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/>
              <a:t>Ne postoje ograničenja nad tipovima podataka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Nedostatak</a:t>
            </a:r>
            <a:r>
              <a:rPr lang="en-US" dirty="0"/>
              <a:t> </a:t>
            </a:r>
            <a:r>
              <a:rPr lang="en-US" dirty="0" err="1"/>
              <a:t>podr</a:t>
            </a:r>
            <a:r>
              <a:rPr lang="sr-Latn-RS" dirty="0"/>
              <a:t>ške za</a:t>
            </a:r>
            <a:r>
              <a:rPr lang="en-US" dirty="0"/>
              <a:t> namespace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33600" y="5867401"/>
            <a:ext cx="1066800" cy="307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 sz="1400" dirty="0"/>
              <a:t>Vektori</a:t>
            </a:r>
            <a:r>
              <a:rPr lang="en-US" sz="1400" dirty="0"/>
              <a:t>:</a:t>
            </a:r>
            <a:r>
              <a:rPr lang="sr-Latn-RS" sz="1400" dirty="0"/>
              <a:t> </a:t>
            </a:r>
            <a:r>
              <a:rPr lang="en-US" sz="1400" dirty="0"/>
              <a:t>[ 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18114" y="5867401"/>
            <a:ext cx="1066800" cy="307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err="1"/>
              <a:t>Objekti</a:t>
            </a:r>
            <a:r>
              <a:rPr lang="en-US" sz="1400" dirty="0"/>
              <a:t>:</a:t>
            </a:r>
            <a:r>
              <a:rPr lang="sr-Latn-RS" sz="1400" dirty="0"/>
              <a:t> </a:t>
            </a:r>
            <a:r>
              <a:rPr lang="en-US" sz="1400" dirty="0"/>
              <a:t>{ }</a:t>
            </a: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 flipH="1" flipV="1">
            <a:off x="2286000" y="5334000"/>
            <a:ext cx="3810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1" idx="0"/>
          </p:cNvCxnSpPr>
          <p:nvPr/>
        </p:nvCxnSpPr>
        <p:spPr>
          <a:xfrm flipH="1" flipV="1">
            <a:off x="2476500" y="5126560"/>
            <a:ext cx="1475014" cy="7408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8525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JSON vs XML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1524000"/>
            <a:ext cx="7038975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13642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Upotreba JSON-a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popularniji</a:t>
            </a:r>
            <a:r>
              <a:rPr lang="en-US" dirty="0"/>
              <a:t> </a:t>
            </a:r>
            <a:r>
              <a:rPr lang="en-US" dirty="0" err="1"/>
              <a:t>izbor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prenos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  <a:p>
            <a:r>
              <a:rPr lang="en-US" dirty="0" err="1"/>
              <a:t>Serijalizacija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(ASP.NET MVC)</a:t>
            </a:r>
          </a:p>
          <a:p>
            <a:r>
              <a:rPr lang="en-US" dirty="0" err="1"/>
              <a:t>Dosta</a:t>
            </a:r>
            <a:r>
              <a:rPr lang="en-US" dirty="0"/>
              <a:t> API-</a:t>
            </a:r>
            <a:r>
              <a:rPr lang="en-US" dirty="0" err="1"/>
              <a:t>ja</a:t>
            </a:r>
            <a:r>
              <a:rPr lang="sr-Latn-RS" dirty="0"/>
              <a:t>,</a:t>
            </a:r>
            <a:r>
              <a:rPr lang="en-US" dirty="0"/>
              <a:t> </a:t>
            </a:r>
            <a:r>
              <a:rPr lang="sr-Latn-RS" dirty="0"/>
              <a:t>REST </a:t>
            </a:r>
            <a:r>
              <a:rPr lang="en-US" dirty="0"/>
              <a:t>Web </a:t>
            </a:r>
            <a:r>
              <a:rPr lang="en-US" dirty="0" err="1"/>
              <a:t>Servisa</a:t>
            </a:r>
            <a:r>
              <a:rPr lang="sr-Latn-RS" dirty="0"/>
              <a:t> i AJAX aplikacija</a:t>
            </a:r>
            <a:r>
              <a:rPr lang="en-US" dirty="0"/>
              <a:t> </a:t>
            </a:r>
            <a:r>
              <a:rPr lang="en-US" dirty="0" err="1"/>
              <a:t>koriste</a:t>
            </a:r>
            <a:r>
              <a:rPr lang="en-US" dirty="0"/>
              <a:t> JSON</a:t>
            </a:r>
          </a:p>
          <a:p>
            <a:endParaRPr lang="en-US" dirty="0"/>
          </a:p>
          <a:p>
            <a:r>
              <a:rPr lang="en-US" dirty="0"/>
              <a:t>JSON Schema</a:t>
            </a:r>
          </a:p>
        </p:txBody>
      </p:sp>
    </p:spTree>
    <p:extLst>
      <p:ext uri="{BB962C8B-B14F-4D97-AF65-F5344CB8AC3E}">
        <p14:creationId xmlns:p14="http://schemas.microsoft.com/office/powerpoint/2010/main" val="7386456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CD438A-4269-47A7-A77D-51F417C058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Serverske</a:t>
            </a:r>
            <a:r>
              <a:rPr lang="en-US" dirty="0"/>
              <a:t> </a:t>
            </a:r>
            <a:r>
              <a:rPr lang="en-US" dirty="0" err="1"/>
              <a:t>tehnologije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EF500A9-E04C-4EFD-AE32-39A5AABA65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379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Klasična arhitektura Web aplikacija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2B4D12-3C2E-4C34-B0EB-AF9F1EB6A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Klijent</a:t>
            </a:r>
            <a:endParaRPr lang="en-US" dirty="0"/>
          </a:p>
          <a:p>
            <a:r>
              <a:rPr lang="en-US" dirty="0"/>
              <a:t>Server </a:t>
            </a:r>
          </a:p>
          <a:p>
            <a:r>
              <a:rPr lang="en-US" dirty="0" err="1"/>
              <a:t>Baza</a:t>
            </a:r>
            <a:endParaRPr lang="en-US" dirty="0"/>
          </a:p>
        </p:txBody>
      </p:sp>
      <p:pic>
        <p:nvPicPr>
          <p:cNvPr id="1028" name="Picture 4" descr="http://skysoftwaresystem.com/Technologies/PH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515" y="1905000"/>
            <a:ext cx="422910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96605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2CC1-361F-46AB-9D5D-570959BF3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err="1"/>
              <a:t>serveri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D86ADB-44A5-409F-860A-22CB85277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Nginx  (</a:t>
            </a:r>
            <a:r>
              <a:rPr lang="en-US" dirty="0" err="1"/>
              <a:t>najpopularniji</a:t>
            </a:r>
            <a:r>
              <a:rPr lang="en-US" dirty="0"/>
              <a:t>) 30%</a:t>
            </a:r>
          </a:p>
          <a:p>
            <a:r>
              <a:rPr lang="en-US" dirty="0"/>
              <a:t>Apache 26.4%</a:t>
            </a:r>
          </a:p>
          <a:p>
            <a:r>
              <a:rPr lang="en-US" dirty="0"/>
              <a:t>Microsoft 8%</a:t>
            </a:r>
          </a:p>
        </p:txBody>
      </p:sp>
    </p:spTree>
    <p:extLst>
      <p:ext uri="{BB962C8B-B14F-4D97-AF65-F5344CB8AC3E}">
        <p14:creationId xmlns:p14="http://schemas.microsoft.com/office/powerpoint/2010/main" val="7845390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8E3A-5FC5-407B-8DD1-74048068D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Web server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34E0E-96EA-4746-9545-B7B2C62F5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Prihvata</a:t>
            </a:r>
            <a:r>
              <a:rPr lang="en-US" dirty="0"/>
              <a:t> HTTP </a:t>
            </a:r>
            <a:r>
              <a:rPr lang="en-US" dirty="0" err="1"/>
              <a:t>zahteve</a:t>
            </a:r>
            <a:r>
              <a:rPr lang="sr-Latn-RS" dirty="0"/>
              <a:t>, vraća HTTP odgovore</a:t>
            </a:r>
            <a:endParaRPr lang="en-US" dirty="0"/>
          </a:p>
          <a:p>
            <a:r>
              <a:rPr lang="sr-Latn-RS" dirty="0"/>
              <a:t>Statički, Dinamički (generiše sadržaj)</a:t>
            </a:r>
          </a:p>
          <a:p>
            <a:r>
              <a:rPr lang="en-US" dirty="0" err="1"/>
              <a:t>Popularne</a:t>
            </a:r>
            <a:r>
              <a:rPr lang="en-US" dirty="0"/>
              <a:t> </a:t>
            </a:r>
            <a:r>
              <a:rPr lang="sr-Latn-RS" dirty="0"/>
              <a:t>Web server tehnologije:</a:t>
            </a:r>
          </a:p>
          <a:p>
            <a:pPr lvl="1"/>
            <a:r>
              <a:rPr lang="sr-Latn-RS" dirty="0"/>
              <a:t>Node.js + Express (</a:t>
            </a:r>
            <a:r>
              <a:rPr lang="sr-Latn-RS" dirty="0" err="1"/>
              <a:t>Javascript</a:t>
            </a:r>
            <a:r>
              <a:rPr lang="sr-Latn-RS" dirty="0"/>
              <a:t>/</a:t>
            </a:r>
            <a:r>
              <a:rPr lang="sr-Latn-RS" dirty="0" err="1"/>
              <a:t>Typescript</a:t>
            </a:r>
            <a:r>
              <a:rPr lang="sr-Latn-RS" dirty="0"/>
              <a:t>)</a:t>
            </a:r>
          </a:p>
          <a:p>
            <a:pPr lvl="1"/>
            <a:r>
              <a:rPr lang="sr-Latn-RS" dirty="0"/>
              <a:t>PHP</a:t>
            </a:r>
          </a:p>
          <a:p>
            <a:pPr lvl="1"/>
            <a:r>
              <a:rPr lang="sr-Latn-RS" dirty="0"/>
              <a:t>.NET </a:t>
            </a:r>
            <a:r>
              <a:rPr lang="sr-Latn-RS" dirty="0" err="1"/>
              <a:t>Framework</a:t>
            </a:r>
            <a:r>
              <a:rPr lang="sr-Latn-RS" dirty="0"/>
              <a:t>, .NET </a:t>
            </a:r>
            <a:r>
              <a:rPr lang="sr-Latn-RS" dirty="0" err="1"/>
              <a:t>Core</a:t>
            </a:r>
            <a:r>
              <a:rPr lang="sr-Latn-RS" dirty="0"/>
              <a:t> (C#)</a:t>
            </a:r>
          </a:p>
          <a:p>
            <a:pPr lvl="1"/>
            <a:r>
              <a:rPr lang="sr-Latn-RS" dirty="0" err="1"/>
              <a:t>Python</a:t>
            </a:r>
            <a:r>
              <a:rPr lang="sr-Latn-RS" dirty="0"/>
              <a:t> + </a:t>
            </a:r>
            <a:r>
              <a:rPr lang="sr-Latn-RS" dirty="0" err="1"/>
              <a:t>Django</a:t>
            </a:r>
            <a:endParaRPr lang="en-US" dirty="0"/>
          </a:p>
        </p:txBody>
      </p:sp>
      <p:pic>
        <p:nvPicPr>
          <p:cNvPr id="2052" name="Picture 4" descr="Image result for python django logo">
            <a:extLst>
              <a:ext uri="{FF2B5EF4-FFF2-40B4-BE49-F238E27FC236}">
                <a16:creationId xmlns:a16="http://schemas.microsoft.com/office/drawing/2014/main" id="{B369D814-0AF0-49A6-991C-16B7CEF57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506" y="5467535"/>
            <a:ext cx="37052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odejs express logo">
            <a:extLst>
              <a:ext uri="{FF2B5EF4-FFF2-40B4-BE49-F238E27FC236}">
                <a16:creationId xmlns:a16="http://schemas.microsoft.com/office/drawing/2014/main" id="{A6637248-9BD1-4665-8E40-5F3FA9719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482" y="1637883"/>
            <a:ext cx="2431689" cy="13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hp logo">
            <a:extLst>
              <a:ext uri="{FF2B5EF4-FFF2-40B4-BE49-F238E27FC236}">
                <a16:creationId xmlns:a16="http://schemas.microsoft.com/office/drawing/2014/main" id="{EFA1B4CF-2C05-442C-BFB8-ECC74ECF8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823" y="2961407"/>
            <a:ext cx="1711318" cy="92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sp.net core">
            <a:extLst>
              <a:ext uri="{FF2B5EF4-FFF2-40B4-BE49-F238E27FC236}">
                <a16:creationId xmlns:a16="http://schemas.microsoft.com/office/drawing/2014/main" id="{7386DEEA-3A4C-4A66-948B-E4414ED14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835" y="3884175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2787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Troslojna arhitektura Web aplikacije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22890" y="5520028"/>
            <a:ext cx="3505200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r-Latn-RS" sz="1400" dirty="0"/>
              <a:t>Sloj perzistencije - ORM (Object-Relational Mapping) alat</a:t>
            </a:r>
          </a:p>
          <a:p>
            <a:r>
              <a:rPr lang="sr-Latn-RS" sz="1400" dirty="0"/>
              <a:t>(N)Hybernate, Entity Framework</a:t>
            </a:r>
            <a:r>
              <a:rPr lang="en-US" sz="1400" dirty="0"/>
              <a:t>, Zend, Doctrine</a:t>
            </a:r>
          </a:p>
        </p:txBody>
      </p:sp>
      <p:cxnSp>
        <p:nvCxnSpPr>
          <p:cNvPr id="7" name="Straight Arrow Connector 6"/>
          <p:cNvCxnSpPr>
            <a:cxnSpLocks/>
            <a:stCxn id="5" idx="0"/>
          </p:cNvCxnSpPr>
          <p:nvPr/>
        </p:nvCxnSpPr>
        <p:spPr>
          <a:xfrm flipH="1" flipV="1">
            <a:off x="8581938" y="5038725"/>
            <a:ext cx="493552" cy="4813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67775" y="6164884"/>
            <a:ext cx="2438400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Model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logika</a:t>
            </a:r>
            <a:r>
              <a:rPr lang="en-US" sz="1400" dirty="0"/>
              <a:t> </a:t>
            </a:r>
            <a:r>
              <a:rPr lang="en-US" sz="1400" dirty="0" err="1"/>
              <a:t>domena</a:t>
            </a:r>
            <a:endParaRPr lang="en-US" sz="1400" dirty="0"/>
          </a:p>
        </p:txBody>
      </p:sp>
      <p:cxnSp>
        <p:nvCxnSpPr>
          <p:cNvPr id="11" name="Straight Arrow Connector 10"/>
          <p:cNvCxnSpPr>
            <a:cxnSpLocks/>
            <a:stCxn id="9" idx="0"/>
          </p:cNvCxnSpPr>
          <p:nvPr/>
        </p:nvCxnSpPr>
        <p:spPr>
          <a:xfrm flipV="1">
            <a:off x="5886975" y="5142451"/>
            <a:ext cx="894476" cy="10224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 result for client server tiers">
            <a:extLst>
              <a:ext uri="{FF2B5EF4-FFF2-40B4-BE49-F238E27FC236}">
                <a16:creationId xmlns:a16="http://schemas.microsoft.com/office/drawing/2014/main" id="{3B8DC58A-0CD6-4E4F-8935-32503ACE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326" y="1905000"/>
            <a:ext cx="714375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C250BC-81F7-4ADD-98BE-FA146F1541AC}"/>
              </a:ext>
            </a:extLst>
          </p:cNvPr>
          <p:cNvSpPr txBox="1"/>
          <p:nvPr/>
        </p:nvSpPr>
        <p:spPr>
          <a:xfrm>
            <a:off x="2867288" y="5522733"/>
            <a:ext cx="2438400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err="1"/>
              <a:t>Generisanje</a:t>
            </a:r>
            <a:r>
              <a:rPr lang="en-US" sz="1400" dirty="0"/>
              <a:t> </a:t>
            </a:r>
            <a:r>
              <a:rPr lang="en-US" sz="1400" dirty="0" err="1"/>
              <a:t>odgovora</a:t>
            </a:r>
            <a:r>
              <a:rPr lang="en-US" sz="1400" dirty="0"/>
              <a:t> (HTML, JSON, XML,…)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270097-3867-4C30-8309-BF2BB1641CEE}"/>
              </a:ext>
            </a:extLst>
          </p:cNvPr>
          <p:cNvCxnSpPr>
            <a:stCxn id="15" idx="0"/>
          </p:cNvCxnSpPr>
          <p:nvPr/>
        </p:nvCxnSpPr>
        <p:spPr>
          <a:xfrm flipV="1">
            <a:off x="4086488" y="5090588"/>
            <a:ext cx="880320" cy="432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044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Klijentske tehnologije</a:t>
            </a:r>
            <a:endParaRPr lang="en-US"/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RS" altLang="en-US"/>
              <a:t>HTML – definisanje strukture i sadržaja strane</a:t>
            </a:r>
          </a:p>
          <a:p>
            <a:pPr eaLnBrk="1" hangingPunct="1"/>
            <a:r>
              <a:rPr lang="sr-Latn-RS" altLang="en-US"/>
              <a:t>CSS – definisanje izgleda</a:t>
            </a:r>
          </a:p>
          <a:p>
            <a:pPr eaLnBrk="1" hangingPunct="1"/>
            <a:r>
              <a:rPr lang="sr-Latn-RS" altLang="en-US"/>
              <a:t>Javascript – definisanje ponašanja </a:t>
            </a:r>
          </a:p>
          <a:p>
            <a:pPr eaLnBrk="1" hangingPunct="1"/>
            <a:r>
              <a:rPr lang="sr-Latn-RS" altLang="en-US"/>
              <a:t>Progressive enhancement – posebni fajlovi za svaku od tehnologija</a:t>
            </a:r>
          </a:p>
          <a:p>
            <a:pPr eaLnBrk="1" hangingPunct="1"/>
            <a:r>
              <a:rPr lang="sr-Latn-RS" altLang="en-US"/>
              <a:t>HTML -&gt; CSS -&gt; JS</a:t>
            </a:r>
            <a:endParaRPr lang="en-US" altLang="en-US"/>
          </a:p>
          <a:p>
            <a:pPr eaLnBrk="1" hangingPunct="1"/>
            <a:r>
              <a:rPr lang="en-US" altLang="en-US"/>
              <a:t>Responsive design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Prezentacioni</a:t>
            </a:r>
            <a:r>
              <a:rPr lang="en-US" dirty="0"/>
              <a:t> </a:t>
            </a:r>
            <a:r>
              <a:rPr lang="en-US" dirty="0" err="1"/>
              <a:t>sloj</a:t>
            </a:r>
            <a:endParaRPr lang="en-US" dirty="0"/>
          </a:p>
        </p:txBody>
      </p:sp>
      <p:pic>
        <p:nvPicPr>
          <p:cNvPr id="4" name="Picture 2" descr="http://upload.wikimedia.org/wikipedia/commons/thumb/a/a0/MVC-Process.svg/200px-MVC-Process.svg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3959" y="2126222"/>
            <a:ext cx="3183135" cy="350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3084F-1349-4E17-A880-F3A0CC2CD1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r-Latn-RS" dirty="0"/>
              <a:t>Model View </a:t>
            </a:r>
            <a:r>
              <a:rPr lang="sr-Latn-RS" dirty="0" err="1"/>
              <a:t>Controller</a:t>
            </a:r>
            <a:r>
              <a:rPr lang="en-US" dirty="0"/>
              <a:t> (ASP.NET MVC)</a:t>
            </a:r>
          </a:p>
          <a:p>
            <a:pPr lvl="1"/>
            <a:r>
              <a:rPr lang="en-US" dirty="0"/>
              <a:t>Model – POCO </a:t>
            </a:r>
            <a:r>
              <a:rPr lang="en-US" dirty="0" err="1"/>
              <a:t>klasa</a:t>
            </a:r>
            <a:endParaRPr lang="en-US" dirty="0"/>
          </a:p>
          <a:p>
            <a:pPr lvl="1"/>
            <a:r>
              <a:rPr lang="en-US" dirty="0"/>
              <a:t>Controller – API </a:t>
            </a:r>
            <a:r>
              <a:rPr lang="en-US" dirty="0" err="1"/>
              <a:t>Kontroler</a:t>
            </a:r>
            <a:r>
              <a:rPr lang="sr-Latn-RS" dirty="0"/>
              <a:t> (polazna tačka)</a:t>
            </a:r>
            <a:endParaRPr lang="en-US" dirty="0"/>
          </a:p>
          <a:p>
            <a:pPr lvl="1"/>
            <a:r>
              <a:rPr lang="en-US" dirty="0"/>
              <a:t>View – </a:t>
            </a:r>
            <a:r>
              <a:rPr lang="sr-Latn-RS" dirty="0"/>
              <a:t>generišu HTML (</a:t>
            </a:r>
            <a:r>
              <a:rPr lang="sr-Latn-RS" dirty="0" err="1"/>
              <a:t>Razor</a:t>
            </a:r>
            <a:r>
              <a:rPr lang="sr-Latn-RS" dirty="0"/>
              <a:t> ili Web </a:t>
            </a:r>
            <a:r>
              <a:rPr lang="sr-Latn-RS" dirty="0" err="1"/>
              <a:t>Pages</a:t>
            </a:r>
            <a:r>
              <a:rPr lang="sr-Latn-RS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91784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ORM </a:t>
            </a:r>
            <a:br>
              <a:rPr lang="sr-Latn-R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3962400" cy="4038600"/>
          </a:xfrm>
        </p:spPr>
        <p:txBody>
          <a:bodyPr/>
          <a:lstStyle/>
          <a:p>
            <a:r>
              <a:rPr lang="sr-Latn-RS" dirty="0"/>
              <a:t>Object-Relational Mapping </a:t>
            </a:r>
          </a:p>
          <a:p>
            <a:r>
              <a:rPr lang="sr-Latn-RS" dirty="0"/>
              <a:t>Preslikava objekte u relacionu bazu:</a:t>
            </a:r>
          </a:p>
          <a:p>
            <a:pPr lvl="1"/>
            <a:r>
              <a:rPr lang="sr-Latn-RS" dirty="0"/>
              <a:t>klasa =&gt; tabla</a:t>
            </a:r>
          </a:p>
          <a:p>
            <a:pPr lvl="1"/>
            <a:r>
              <a:rPr lang="sr-Latn-RS" dirty="0"/>
              <a:t>objekat =&gt; red u tabeli</a:t>
            </a:r>
          </a:p>
          <a:p>
            <a:r>
              <a:rPr lang="sr-Latn-RS" dirty="0"/>
              <a:t>Većina PHP okruženja podržava ORM</a:t>
            </a:r>
            <a:endParaRPr lang="en-US" dirty="0"/>
          </a:p>
          <a:p>
            <a:r>
              <a:rPr lang="en-US" dirty="0"/>
              <a:t>.NET =&gt; Entity Framework</a:t>
            </a:r>
          </a:p>
        </p:txBody>
      </p:sp>
      <p:pic>
        <p:nvPicPr>
          <p:cNvPr id="2050" name="Picture 2" descr="http://www.edzynda.com/media/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0201"/>
            <a:ext cx="34480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3649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24B71C-7D4B-4BD6-9153-F937B745F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Raspoređivanje opterećenja </a:t>
            </a:r>
            <a:br>
              <a:rPr lang="sr-Latn-RS" dirty="0"/>
            </a:br>
            <a:r>
              <a:rPr lang="sr-Latn-RS" dirty="0"/>
              <a:t>(</a:t>
            </a:r>
            <a:r>
              <a:rPr lang="sr-Latn-RS" dirty="0" err="1"/>
              <a:t>Load</a:t>
            </a:r>
            <a:r>
              <a:rPr lang="sr-Latn-RS" dirty="0"/>
              <a:t> </a:t>
            </a:r>
            <a:r>
              <a:rPr lang="sr-Latn-RS" dirty="0" err="1"/>
              <a:t>balancing</a:t>
            </a:r>
            <a:r>
              <a:rPr lang="sr-Latn-RS" dirty="0"/>
              <a:t>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AAB048-19E6-4183-99D3-D8424592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1918398"/>
          </a:xfrm>
        </p:spPr>
        <p:txBody>
          <a:bodyPr>
            <a:normAutofit/>
          </a:bodyPr>
          <a:lstStyle/>
          <a:p>
            <a:r>
              <a:rPr lang="en-US" dirty="0" err="1"/>
              <a:t>Balansiranje</a:t>
            </a:r>
            <a:r>
              <a:rPr lang="en-US" dirty="0"/>
              <a:t> </a:t>
            </a:r>
            <a:r>
              <a:rPr lang="sr-Latn-RS" dirty="0"/>
              <a:t>saobraćaja, odnosno </a:t>
            </a:r>
            <a:r>
              <a:rPr lang="en-US" dirty="0" err="1"/>
              <a:t>optere</a:t>
            </a:r>
            <a:r>
              <a:rPr lang="sr-Latn-RS" dirty="0" err="1"/>
              <a:t>ćenja</a:t>
            </a:r>
            <a:r>
              <a:rPr lang="sr-Latn-RS" dirty="0"/>
              <a:t> servera</a:t>
            </a:r>
          </a:p>
          <a:p>
            <a:r>
              <a:rPr lang="sr-Latn-RS" dirty="0" err="1"/>
              <a:t>Load</a:t>
            </a:r>
            <a:r>
              <a:rPr lang="sr-Latn-RS" dirty="0"/>
              <a:t> </a:t>
            </a:r>
            <a:r>
              <a:rPr lang="sr-Latn-RS" dirty="0" err="1"/>
              <a:t>balancer</a:t>
            </a:r>
            <a:r>
              <a:rPr lang="sr-Latn-RS" dirty="0"/>
              <a:t> mašine</a:t>
            </a:r>
          </a:p>
          <a:p>
            <a:r>
              <a:rPr lang="sr-Latn-RS" dirty="0"/>
              <a:t>Algoritmi balansiranja (najmanje konekcija, najkraće vreme odgovora, najmanje saobraćaja, Round Robin, heširanje klijenta IP adrese)</a:t>
            </a:r>
            <a:endParaRPr lang="en-US" dirty="0"/>
          </a:p>
        </p:txBody>
      </p:sp>
      <p:pic>
        <p:nvPicPr>
          <p:cNvPr id="9" name="Picture 2" descr="No Graph available">
            <a:extLst>
              <a:ext uri="{FF2B5EF4-FFF2-40B4-BE49-F238E27FC236}">
                <a16:creationId xmlns:a16="http://schemas.microsoft.com/office/drawing/2014/main" id="{1E61EFB9-B50E-4263-89C6-CF43F249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572" y="4051998"/>
            <a:ext cx="95154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0897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91B121-12B5-4977-A064-636AB0B9B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F4245C-14F4-4952-868E-40EDCFB66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6574536" cy="1259894"/>
          </a:xfrm>
        </p:spPr>
        <p:txBody>
          <a:bodyPr>
            <a:normAutofit/>
          </a:bodyPr>
          <a:lstStyle/>
          <a:p>
            <a:r>
              <a:rPr lang="en-US"/>
              <a:t>R</a:t>
            </a:r>
            <a:r>
              <a:rPr lang="sr-Latn-RS" err="1"/>
              <a:t>ačunarstvo</a:t>
            </a:r>
            <a:r>
              <a:rPr lang="sr-Latn-RS"/>
              <a:t> u oblaku (</a:t>
            </a:r>
            <a:r>
              <a:rPr lang="sr-Latn-RS" err="1"/>
              <a:t>Cloud</a:t>
            </a:r>
            <a:r>
              <a:rPr lang="sr-Latn-RS"/>
              <a:t> </a:t>
            </a:r>
            <a:r>
              <a:rPr lang="sr-Latn-RS" err="1"/>
              <a:t>computing</a:t>
            </a:r>
            <a:r>
              <a:rPr lang="sr-Latn-RS"/>
              <a:t>)</a:t>
            </a:r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D05F70-AB3E-4472-B26B-EFE6A5A59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42535-A421-4805-8710-1FB1C50D4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133600"/>
            <a:ext cx="6574535" cy="3759253"/>
          </a:xfrm>
        </p:spPr>
        <p:txBody>
          <a:bodyPr>
            <a:normAutofit/>
          </a:bodyPr>
          <a:lstStyle/>
          <a:p>
            <a:r>
              <a:rPr lang="en-US" dirty="0"/>
              <a:t>Ra</a:t>
            </a:r>
            <a:r>
              <a:rPr lang="sr-Latn-RS" dirty="0" err="1"/>
              <a:t>čunarstvo</a:t>
            </a:r>
            <a:r>
              <a:rPr lang="sr-Latn-RS" dirty="0"/>
              <a:t> u oblaku je dostupnost resursa računarskih sistema na zahtev – pre svega skladišta podataka i procesorske snage</a:t>
            </a:r>
          </a:p>
          <a:p>
            <a:r>
              <a:rPr lang="en-US" dirty="0" err="1"/>
              <a:t>Podela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Softver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Servis</a:t>
            </a:r>
            <a:r>
              <a:rPr lang="sr-Latn-RS" dirty="0"/>
              <a:t> (</a:t>
            </a:r>
            <a:r>
              <a:rPr lang="sr-Latn-RS" dirty="0" err="1"/>
              <a:t>Gmail</a:t>
            </a:r>
            <a:r>
              <a:rPr lang="sr-Latn-RS" dirty="0"/>
              <a:t>, Facebook,…)</a:t>
            </a:r>
            <a:endParaRPr lang="en-US" dirty="0"/>
          </a:p>
          <a:p>
            <a:pPr lvl="1"/>
            <a:r>
              <a:rPr lang="en-US" dirty="0" err="1"/>
              <a:t>Platforma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Servis</a:t>
            </a:r>
            <a:r>
              <a:rPr lang="sr-Latn-RS" dirty="0"/>
              <a:t> (Azure, Google </a:t>
            </a:r>
            <a:r>
              <a:rPr lang="sr-Latn-RS" dirty="0" err="1"/>
              <a:t>App</a:t>
            </a:r>
            <a:r>
              <a:rPr lang="sr-Latn-RS" dirty="0"/>
              <a:t> </a:t>
            </a:r>
            <a:r>
              <a:rPr lang="sr-Latn-RS" dirty="0" err="1"/>
              <a:t>Engine</a:t>
            </a:r>
            <a:r>
              <a:rPr lang="sr-Latn-RS" dirty="0"/>
              <a:t>,… )</a:t>
            </a:r>
            <a:endParaRPr lang="en-US" dirty="0"/>
          </a:p>
          <a:p>
            <a:pPr lvl="1"/>
            <a:r>
              <a:rPr lang="en-US" dirty="0" err="1"/>
              <a:t>Infrastruktura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Servis</a:t>
            </a:r>
            <a:r>
              <a:rPr lang="sr-Latn-RS" dirty="0"/>
              <a:t> </a:t>
            </a:r>
            <a:endParaRPr lang="en-US" dirty="0"/>
          </a:p>
          <a:p>
            <a:pPr lvl="1"/>
            <a:endParaRPr lang="sr-Latn-R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432502-CEDB-4014-BDA6-58FEEC998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2088" y="1424239"/>
            <a:ext cx="3981455" cy="368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21F6BE39-9E37-45F0-B10C-92305CFB7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1180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40F08-6741-4E34-BB9D-9A7FE400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As-a-</a:t>
            </a:r>
            <a:r>
              <a:rPr lang="sr-Latn-RS" dirty="0" err="1"/>
              <a:t>Service</a:t>
            </a:r>
            <a:r>
              <a:rPr lang="sr-Latn-RS" dirty="0"/>
              <a:t> podela</a:t>
            </a:r>
            <a:endParaRPr lang="en-US" dirty="0"/>
          </a:p>
        </p:txBody>
      </p:sp>
      <p:pic>
        <p:nvPicPr>
          <p:cNvPr id="6146" name="Picture 2" descr="Image result for paas example">
            <a:extLst>
              <a:ext uri="{FF2B5EF4-FFF2-40B4-BE49-F238E27FC236}">
                <a16:creationId xmlns:a16="http://schemas.microsoft.com/office/drawing/2014/main" id="{D7BE482A-5699-4090-BFB0-1129FD4F24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338" y="1905000"/>
            <a:ext cx="6111324" cy="4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95362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7A05A-D766-46E6-B7AA-9C332C64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Serverless arhitektura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0598-9942-4099-BBE6-F0D79F88C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06634"/>
            <a:ext cx="8915400" cy="3777622"/>
          </a:xfrm>
        </p:spPr>
        <p:txBody>
          <a:bodyPr/>
          <a:lstStyle/>
          <a:p>
            <a:r>
              <a:rPr lang="en-US" dirty="0"/>
              <a:t>Server </a:t>
            </a:r>
            <a:r>
              <a:rPr lang="en-US" dirty="0" err="1"/>
              <a:t>infrastruktura</a:t>
            </a:r>
            <a:r>
              <a:rPr lang="en-US" dirty="0"/>
              <a:t> (</a:t>
            </a:r>
            <a:r>
              <a:rPr lang="en-US" dirty="0" err="1"/>
              <a:t>hardver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softver</a:t>
            </a:r>
            <a:r>
              <a:rPr lang="en-US" dirty="0"/>
              <a:t>) se </a:t>
            </a:r>
            <a:r>
              <a:rPr lang="en-US" dirty="0" err="1"/>
              <a:t>iznajmljuje</a:t>
            </a:r>
            <a:r>
              <a:rPr lang="en-US" dirty="0"/>
              <a:t>, </a:t>
            </a:r>
            <a:r>
              <a:rPr lang="en-US" dirty="0" err="1"/>
              <a:t>potrebno</a:t>
            </a:r>
            <a:r>
              <a:rPr lang="en-US" dirty="0"/>
              <a:t> je </a:t>
            </a:r>
            <a:r>
              <a:rPr lang="en-US" dirty="0" err="1"/>
              <a:t>razvijati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front end</a:t>
            </a:r>
          </a:p>
          <a:p>
            <a:r>
              <a:rPr lang="en-US" dirty="0" err="1"/>
              <a:t>Provajder</a:t>
            </a:r>
            <a:r>
              <a:rPr lang="en-US" dirty="0"/>
              <a:t> </a:t>
            </a:r>
            <a:r>
              <a:rPr lang="en-US" dirty="0" err="1"/>
              <a:t>napla</a:t>
            </a:r>
            <a:r>
              <a:rPr lang="sr-Latn-RS" dirty="0" err="1"/>
              <a:t>ćuje</a:t>
            </a:r>
            <a:r>
              <a:rPr lang="sr-Latn-RS" dirty="0"/>
              <a:t> po utrošenim resursima</a:t>
            </a:r>
            <a:endParaRPr lang="en-US" dirty="0"/>
          </a:p>
          <a:p>
            <a:r>
              <a:rPr lang="en-US" dirty="0" err="1"/>
              <a:t>FaaS</a:t>
            </a:r>
            <a:r>
              <a:rPr lang="en-US" dirty="0"/>
              <a:t> (</a:t>
            </a: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Servis</a:t>
            </a:r>
            <a:r>
              <a:rPr lang="en-US" dirty="0"/>
              <a:t>) </a:t>
            </a:r>
            <a:endParaRPr lang="sr-Latn-RS" dirty="0"/>
          </a:p>
          <a:p>
            <a:r>
              <a:rPr lang="sr-Latn-RS" dirty="0"/>
              <a:t>Microsoft Azure, Amazon Web </a:t>
            </a:r>
            <a:r>
              <a:rPr lang="sr-Latn-RS" dirty="0" err="1"/>
              <a:t>Services</a:t>
            </a:r>
            <a:r>
              <a:rPr lang="sr-Latn-RS" dirty="0"/>
              <a:t> (AWS), Google </a:t>
            </a:r>
            <a:r>
              <a:rPr lang="sr-Latn-RS" dirty="0" err="1"/>
              <a:t>Cloud</a:t>
            </a:r>
            <a:endParaRPr lang="en-US" dirty="0"/>
          </a:p>
          <a:p>
            <a:endParaRPr lang="en-US" dirty="0"/>
          </a:p>
        </p:txBody>
      </p:sp>
      <p:pic>
        <p:nvPicPr>
          <p:cNvPr id="1028" name="Picture 4" descr="Image result for google cloud">
            <a:extLst>
              <a:ext uri="{FF2B5EF4-FFF2-40B4-BE49-F238E27FC236}">
                <a16:creationId xmlns:a16="http://schemas.microsoft.com/office/drawing/2014/main" id="{4DD4E57C-BE01-4755-9162-F7FC01333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866" y="451624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ws">
            <a:extLst>
              <a:ext uri="{FF2B5EF4-FFF2-40B4-BE49-F238E27FC236}">
                <a16:creationId xmlns:a16="http://schemas.microsoft.com/office/drawing/2014/main" id="{6C636EA7-736E-43C0-BC0C-B243A4C3F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451374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">
            <a:extLst>
              <a:ext uri="{FF2B5EF4-FFF2-40B4-BE49-F238E27FC236}">
                <a16:creationId xmlns:a16="http://schemas.microsoft.com/office/drawing/2014/main" id="{4D492B4C-E409-4644-81ED-96790DD01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984" y="4437185"/>
            <a:ext cx="25336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2819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Web servisi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4853807" cy="3777622"/>
          </a:xfrm>
        </p:spPr>
        <p:txBody>
          <a:bodyPr>
            <a:normAutofit/>
          </a:bodyPr>
          <a:lstStyle/>
          <a:p>
            <a:r>
              <a:rPr lang="en-US" dirty="0" err="1"/>
              <a:t>Softverski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sr-Latn-RS" dirty="0"/>
              <a:t>i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podr</a:t>
            </a:r>
            <a:r>
              <a:rPr lang="sr-Latn-RS" dirty="0"/>
              <a:t>žavu interakciju </a:t>
            </a:r>
            <a:r>
              <a:rPr lang="en-US" dirty="0"/>
              <a:t>(</a:t>
            </a:r>
            <a:r>
              <a:rPr lang="en-US" dirty="0" err="1"/>
              <a:t>razmenu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) </a:t>
            </a:r>
            <a:r>
              <a:rPr lang="sr-Latn-RS" dirty="0"/>
              <a:t>između dve mašine preko mreže.</a:t>
            </a:r>
            <a:endParaRPr lang="en-US" dirty="0"/>
          </a:p>
          <a:p>
            <a:r>
              <a:rPr lang="sr-Latn-RS" dirty="0"/>
              <a:t>Uglavnom koriste</a:t>
            </a:r>
            <a:r>
              <a:rPr lang="en-US" dirty="0"/>
              <a:t> XML </a:t>
            </a:r>
            <a:r>
              <a:rPr lang="en-US" dirty="0" err="1"/>
              <a:t>ili</a:t>
            </a:r>
            <a:r>
              <a:rPr lang="en-US" dirty="0"/>
              <a:t> JSON za </a:t>
            </a:r>
            <a:r>
              <a:rPr lang="en-US" dirty="0" err="1"/>
              <a:t>razmenu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  <a:p>
            <a:r>
              <a:rPr lang="en-US" dirty="0" err="1"/>
              <a:t>Aplikacioni</a:t>
            </a:r>
            <a:r>
              <a:rPr lang="en-US" dirty="0"/>
              <a:t> </a:t>
            </a:r>
            <a:r>
              <a:rPr lang="en-US" dirty="0" err="1"/>
              <a:t>serveri</a:t>
            </a:r>
            <a:r>
              <a:rPr lang="en-US" dirty="0"/>
              <a:t> (</a:t>
            </a:r>
            <a:r>
              <a:rPr lang="en-US" dirty="0" err="1"/>
              <a:t>razli</a:t>
            </a:r>
            <a:r>
              <a:rPr lang="sr-Latn-RS" dirty="0" err="1"/>
              <a:t>čiti</a:t>
            </a:r>
            <a:r>
              <a:rPr lang="sr-Latn-RS" dirty="0"/>
              <a:t> protokoli)</a:t>
            </a:r>
            <a:endParaRPr lang="en-US" dirty="0"/>
          </a:p>
        </p:txBody>
      </p:sp>
      <p:pic>
        <p:nvPicPr>
          <p:cNvPr id="5" name="Picture 2" descr="http://monalisa.caltech.edu/img/ws/W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478" y="2253436"/>
            <a:ext cx="388462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166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Maps API Web Services</a:t>
            </a:r>
            <a:endParaRPr lang="sr-Latn-RS" dirty="0"/>
          </a:p>
          <a:p>
            <a:r>
              <a:rPr lang="sr-Latn-RS" dirty="0"/>
              <a:t>Ebay Shopping API</a:t>
            </a:r>
            <a:endParaRPr lang="en-US" dirty="0"/>
          </a:p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982" y="3429000"/>
            <a:ext cx="4765546" cy="274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293" y="3429000"/>
            <a:ext cx="3676650" cy="3114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6415363" y="2550885"/>
            <a:ext cx="1066800" cy="6096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3716323" y="2914540"/>
            <a:ext cx="589168" cy="3991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92442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RPC </a:t>
            </a:r>
            <a:r>
              <a:rPr lang="sr-Latn-RS" sz="3200" dirty="0"/>
              <a:t>(Remote Procedure Call ) </a:t>
            </a:r>
            <a:r>
              <a:rPr lang="sr-Latn-RS" dirty="0"/>
              <a:t>koncept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Pozivanje udaljenih procedura sa klijenta</a:t>
            </a:r>
          </a:p>
          <a:p>
            <a:r>
              <a:rPr lang="sr-Latn-RS" dirty="0"/>
              <a:t>Stubs – generisanje klijentske (lokalne) verzije odabranih serverskih funkcija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62200" y="3352800"/>
            <a:ext cx="1600200" cy="2438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94473" y="335280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/>
              <a:t>Client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514600" y="3886200"/>
            <a:ext cx="1752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dirty="0"/>
              <a:t>addUser()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172200" y="3348487"/>
            <a:ext cx="1600200" cy="2438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448300" y="3881887"/>
            <a:ext cx="1752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dirty="0"/>
              <a:t>addUser()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303035" y="3348487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/>
              <a:t>Server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419600" y="3977497"/>
            <a:ext cx="914400" cy="194813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600923" y="3697221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/>
              <a:t>RPC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267200" y="5867400"/>
            <a:ext cx="136608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r-Latn-RS" dirty="0"/>
              <a:t>Client stub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9" idx="0"/>
          </p:cNvCxnSpPr>
          <p:nvPr/>
        </p:nvCxnSpPr>
        <p:spPr>
          <a:xfrm flipH="1" flipV="1">
            <a:off x="4114800" y="4262888"/>
            <a:ext cx="835440" cy="1604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86211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Vrste Web servisa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SOAP</a:t>
            </a:r>
            <a:r>
              <a:rPr lang="sr-Latn-RS" dirty="0"/>
              <a:t> (servis može objaviti proizvoljan skup operacija</a:t>
            </a:r>
            <a:r>
              <a:rPr lang="en-US" dirty="0"/>
              <a:t> – </a:t>
            </a:r>
            <a:r>
              <a:rPr lang="en-US" dirty="0" err="1"/>
              <a:t>baziran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RPC</a:t>
            </a:r>
            <a:r>
              <a:rPr lang="sr-Latn-RS" dirty="0"/>
              <a:t>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sr-Latn-RS" dirty="0"/>
              <a:t>REST (koncept Web resursa</a:t>
            </a:r>
            <a:r>
              <a:rPr lang="en-US" dirty="0"/>
              <a:t>; </a:t>
            </a:r>
            <a:r>
              <a:rPr lang="sr-Latn-RS" dirty="0"/>
              <a:t>CRUD operacije nad njima)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1" y="4724400"/>
            <a:ext cx="5096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http://example.com/</a:t>
            </a:r>
            <a:r>
              <a:rPr lang="sr-Latn-RS" b="1" dirty="0"/>
              <a:t>persons</a:t>
            </a:r>
            <a:r>
              <a:rPr lang="en-US" b="1" dirty="0"/>
              <a:t>/</a:t>
            </a:r>
            <a:r>
              <a:rPr lang="sr-Latn-RS" b="1" dirty="0"/>
              <a:t>121397772333</a:t>
            </a:r>
            <a:endParaRPr lang="en-US" dirty="0"/>
          </a:p>
        </p:txBody>
      </p:sp>
      <p:sp>
        <p:nvSpPr>
          <p:cNvPr id="5" name="AutoShape 2" descr="data:image/jpeg;base64,/9j/4AAQSkZJRgABAQAAAQABAAD/2wCEAAkGBwgHBgkIBwgKCgkLDRYPDQwMDRsUFRAWIB0iIiAdHx8kKDQsJCYxJx8fLT0tMTU3Ojo6Iys/RD84QzQ5OjcBCgoKDQwNGg8PGjclHyU3Nzc3Nzc3Nzc3Nzc3Nzc3Nzc3Nzc3Nzc3Nzc3Nzc3Nzc3Nzc3Nzc3Nzc3Nzc3Nzc3N//AABEIAHgAeAMBIgACEQEDEQH/xAAcAAEAAgIDAQAAAAAAAAAAAAAABgcEBQIDCAH/xAA+EAABBAEBBQUFBgMHBQAAAAABAAIDBBEFBhIhMUEHE1FhgRQicZGhMkJSscHRFWJyIyQzkqLi8CVDY4LC/8QAGAEBAQEBAQAAAAAAAAAAAAAAAAIDAQT/xAAfEQEBAQACAwADAQAAAAAAAAAAAQIREgMhMQRBYRP/2gAMAwEAAhEDEQA/ALxREQERdVmxFWgfPYkbHFGC573HAAHVBylkZFG6SV7WMYMuc44DR4kqP2NasXHf9PxXrHlYlZl8n9DD08z8uq12qarXnb7XrViKnRjO9BUnlaxz8cnyBxGPENPLmePKDa3t7Rne+GtckkHIxacwve7+qU4aP/XKqRNqaajqVWtn2rUJnS9RJZcD/lacfRaKXaFzHb9G9bZjkQ97m/J2R9FBH7QZOK9evTHiXd9KfieQ+i4RT2NQmawOlle4gAOOSSeQwq4c5XFsftj/ABS3/Db5j9qLSYpGcBLjmCOjscfA8eSmSoezSi0aNpM7m3wN5skTy0xn+Uj81a+wWtSa/stSv2CDYLSyUgYy5pwT64z6qbHZUhREUqEREBERAREQFodttFm17Zq5RqTOhtkCStI15buytO83iOmRj1W+XxB5Xbd2mdws1p3kc++ia45+J4rBuRWJSXWqMoPXHeY+WSF6J9irSzzxyV4juyEcWDxWNc2dpvaTEwMPhzCn/XSukee4HVmOw4TRnyId9OCn2xoZTbY1GaJzXQxf3Zjxxyc5efPhgKUz7PV45Q91duW8nAKJ7QWvZdTdWaMCSuN0DrxIVZ8na8J1jicsDWrLnyOke7JDSfqVaPYnvDYoB3S1IB9FTWpyvbM+vZjkhlbzjlYWO555FXl2S1jX2GoOPOd0kvxBccfQBXr4ifUxREULEREBERAREQEREEYtHudXss6Ow8eq5PmyF92njMVuvZHJwMbviOI/Vawz+axvqtZ7jnbkG64nkBlQyxprZ9oqGqnH9zjk3W+LzjdPpxPxAUi1CfdgcM8XcFpxLuHe8PFZ3XFXIrTbkzahtrFp1DDrMjYq7QD/ANxx4D/UF6d0mhFpemVNPrj+xqwshZ8GgAfkqj7O9iC7b6faGzN3sETDNE15y4SvyOPkBnHp4K516c31GGvoiIuuCIiAiIgIiICIo3tHthR0OY1jHJZsgZdHGQAzw3j0QbXWqft2nTQt/wAQDej/AKhy/b1UE7/LR0K0O0W3+0V5vdaeY9PZId1ogG9I4npvHl6ALN2X0m/a0m77bckmmZCTE93E7+CcknieXVR5PHb7Vjc54deo3W5w5wa1p5krq06J2ov3sEVmHi4/f8l01dm5DL3uqXBIz8LCePr+ymFLS3CBpkYa9YD3W4w5/wAB0HmsM5tbWyMCvqk2gMs6m2IywQs/tYxze0HJx5gZVgadfranShu0pmzV5m7zJGngR/zp0UK1WCJ9OcThsdYQuDx0azBz9FVmzW1erbIsjs1cS1pA189OR3uOzwJH4XeY9cr1Yz64efWua9Ioozsrtxo20rWx1Zu5uY96pOcSeeOjh5j6KTICIiAiIgIiIOL3NYwvecNaMknoFSL7kd+GxdlbiaaR0jgeYO9nHyKtjbCyaeyur2GnDmU5d347pA+qo7WNQihaY4cb5HvY6nGFWU6bHSI4rN988nARnuox4cMud+norI2Qmgi2dm1Ww9sEDp5H7z+Aaxp3B893PqqY0vU/Zq1l5dxDHu9SprXfLd7NtKfcALe5YK9YH3XFrcl7/wARPPjwyVpjF8mpmftl5PJPFi7v6WBs/wDwrUqMeqaRCzclyWucMuYc8uOd306LPlqlziXZJPMlQHswlvVaFq25zrERtPbPC3ju4ON5g8sLcbYbXHI0nQJgbkzA6Wy3iK7D1H8x6eCjeOurmNc77ZlrS7aXhqM0mhUHZjaR7fM08G/+IHxPXw5dTiv9pa7TQuuaButidu48AFMIhUq1xTqkDH2nZySepJ6krRbSRR+xvpNOZ7bTHG0c8Hm7yAHMrs9J55Q4wTMLX7rgWkODhzBHEEeas/s57Rbxv1NG15zrMdiQQwW3fba48A1x+9k4GefEc+kU1V1enC50jQ4ge6wfe8lD26hYbqEV5xLpK8rZY2jkN128AB05JfZLw9eouqtPHZrxTwu3opWB7HDqCMhdqzaCIiAiIgiXarP7PsHqbvx91H/mka39V54sWHSTucTnJJV8dtUoZsPJGTxltQgeeHb3/wArz8070x8lpn4jTuc4+x2SOZicp/HqjRoGl1GkblahGwfEtGT+XyUAiG8yRniCFkUbcj9PhiBy7u2t4+QXq/F1Mbuq8n5fivm8fT+xY+yW1LNn9hS+INk1K7PK6tG7kPfdl7v5R9eSh8uuTMfIGyvkllcXzWXfakceZWvyYoGxbxO63dJJ5AdFrpJDMS2AkM6yePw/defV51a9M+cN67X3Qju6472fHLPus83H9Oa647pgEliaR0tiQZfI7mR0aPAeAWtqwsjZwG60cfiV12ZC/Hm9v5rjrd24e8LpLRJYwcj952FG3nflc4jGVINYmc7DG/FaEN4lHHo3sm1AX9gtLyffrNdWcPDuyWj/AEhqmCqnsBuF+l6vRc7PdWWytHgHtx+bFayzv1pBERcdEREEQ7S9lbO1WixV6U4jnrzd8xj/ALMh3SMHw5nivPt7SNR0S9JV1as6vPjO67ByPEEcwvWKg/aVsQdqK8dmlI2PUK7SGb32ZGn7p/QqprhNjz9E7E3HqMLu06MQtlkkIDWuIGfDKatpt7R7hr6lVlrTNPASDGfMHkfRde93uAf8NpyB4nxWnPHxDIbE6+XZO5COTSOL/j+y5+zbh97HouEby3kSPVfXyEjmg4yEH3QsR5BmY3+YLJdgZd1wsJue83vNBuZ3b7nHywsDcwTlZET98fFfZGcT8EE57B7Hc7T6nXJwJqbXY82P/wB5V5jivOnZiy5HtO6zTgfIGwujduj8RBH5K/6Asd2DYAafBZ6+tM/GYiIpdEREBERBiajplHU4DBqFWGzEebJWBwUJ1Xsk2etkupOsUXHpG/eb8jnCInIjF7sc1KMk0NUglb0ErC0/MZWlsdmO1ULsNqQzDxjmH64XxFXaudY6x2a7VyAt/h7G+bpm4WzpdjmtzMLrd2nWOODRl5z9F8RO1OsZMXZDrTH4N6lu+Pvfkt9pnZLXa4P1a++YDnHA3cB9eaIudqdYsHStJoaRVZV06tHXhbyawY+azURcdEREH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http://icons.iconarchive.com/icons/artua/dragon-soft/512/User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219" y="4267201"/>
            <a:ext cx="2133601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57603" y="3925185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/>
              <a:t>ID</a:t>
            </a:r>
            <a:r>
              <a:rPr lang="en-US" dirty="0"/>
              <a:t>=</a:t>
            </a:r>
            <a:r>
              <a:rPr lang="sr-Latn-RS" b="1" dirty="0"/>
              <a:t> 121397772333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3200" y="2514600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service1.getUsers()</a:t>
            </a:r>
          </a:p>
        </p:txBody>
      </p:sp>
    </p:spTree>
    <p:extLst>
      <p:ext uri="{BB962C8B-B14F-4D97-AF65-F5344CB8AC3E}">
        <p14:creationId xmlns:p14="http://schemas.microsoft.com/office/powerpoint/2010/main" val="3440139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 dirty="0"/>
              <a:t>Progresivno poboljšanje</a:t>
            </a:r>
            <a:endParaRPr lang="en-US" dirty="0"/>
          </a:p>
        </p:txBody>
      </p:sp>
      <p:pic>
        <p:nvPicPr>
          <p:cNvPr id="17411" name="Picture 4" descr="http://deepblue.com/blog/wp-content/uploads/2013/01/p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090738"/>
            <a:ext cx="61912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SOAP Web </a:t>
            </a:r>
            <a:r>
              <a:rPr lang="en-US" dirty="0" err="1"/>
              <a:t>servisi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Razmena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 </a:t>
            </a:r>
            <a:r>
              <a:rPr lang="en-US" dirty="0" err="1"/>
              <a:t>protokola</a:t>
            </a:r>
            <a:r>
              <a:rPr lang="en-US" dirty="0"/>
              <a:t> </a:t>
            </a:r>
            <a:r>
              <a:rPr lang="en-US" dirty="0" err="1"/>
              <a:t>baziranih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XML-u (SOAP, WSDL)</a:t>
            </a:r>
          </a:p>
          <a:p>
            <a:r>
              <a:rPr lang="en-US" dirty="0" err="1"/>
              <a:t>Bazirani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konceptu</a:t>
            </a:r>
            <a:r>
              <a:rPr lang="en-US" dirty="0"/>
              <a:t> RPC-a (remote procedure call)</a:t>
            </a:r>
          </a:p>
          <a:p>
            <a:r>
              <a:rPr lang="sr-Latn-RS" dirty="0"/>
              <a:t>Pronalaze se preko </a:t>
            </a:r>
            <a:r>
              <a:rPr lang="en-US" dirty="0"/>
              <a:t>UDDI</a:t>
            </a:r>
            <a:r>
              <a:rPr lang="sr-Latn-RS" dirty="0"/>
              <a:t> (</a:t>
            </a:r>
            <a:r>
              <a:rPr lang="en-US" dirty="0"/>
              <a:t>Universal Description, Discovery and Integration</a:t>
            </a:r>
            <a:r>
              <a:rPr lang="sr-Latn-RS" dirty="0"/>
              <a:t>)</a:t>
            </a:r>
          </a:p>
          <a:p>
            <a:r>
              <a:rPr lang="sr-Latn-RS" dirty="0"/>
              <a:t>Interfejs se opisuje pomoću WSDL-a (</a:t>
            </a:r>
            <a:r>
              <a:rPr lang="en-US" dirty="0"/>
              <a:t>Web Services Description Language</a:t>
            </a:r>
            <a:r>
              <a:rPr lang="sr-Latn-RS" dirty="0"/>
              <a:t>)</a:t>
            </a:r>
            <a:endParaRPr lang="en-US" dirty="0"/>
          </a:p>
          <a:p>
            <a:r>
              <a:rPr lang="en-US" dirty="0" err="1"/>
              <a:t>Klijentske</a:t>
            </a:r>
            <a:r>
              <a:rPr lang="en-US" dirty="0"/>
              <a:t> a</a:t>
            </a:r>
            <a:r>
              <a:rPr lang="sr-Latn-RS" dirty="0"/>
              <a:t>plikacije komuniciraju sa Web servisom preko SOAP poruka (</a:t>
            </a:r>
            <a:r>
              <a:rPr lang="en-US" dirty="0"/>
              <a:t>Simple Object Access Protocol</a:t>
            </a:r>
            <a:r>
              <a:rPr lang="sr-Latn-RS" dirty="0"/>
              <a:t>)</a:t>
            </a:r>
            <a:endParaRPr lang="en-US" dirty="0"/>
          </a:p>
          <a:p>
            <a:r>
              <a:rPr lang="en-US" dirty="0" err="1"/>
              <a:t>Komplikovani</a:t>
            </a:r>
            <a:r>
              <a:rPr lang="en-US" dirty="0"/>
              <a:t>, </a:t>
            </a:r>
            <a:r>
              <a:rPr lang="en-US" dirty="0" err="1"/>
              <a:t>uglavnom</a:t>
            </a:r>
            <a:r>
              <a:rPr lang="en-US" dirty="0"/>
              <a:t> </a:t>
            </a:r>
            <a:r>
              <a:rPr lang="en-US" dirty="0" err="1"/>
              <a:t>jedino</a:t>
            </a:r>
            <a:r>
              <a:rPr lang="en-US" dirty="0"/>
              <a:t> </a:t>
            </a:r>
            <a:r>
              <a:rPr lang="sr-Latn-RS" dirty="0"/>
              <a:t>čitljivi od strane mašina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9240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Proxy klase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Proxy klasa – sadrži sve metode i objekte izložene u Web servisu</a:t>
            </a:r>
            <a:r>
              <a:rPr lang="en-US" dirty="0"/>
              <a:t>; </a:t>
            </a:r>
            <a:r>
              <a:rPr lang="en-US" dirty="0" err="1"/>
              <a:t>gener</a:t>
            </a:r>
            <a:r>
              <a:rPr lang="sr-Latn-RS" dirty="0"/>
              <a:t>iše se preko WSDL-a</a:t>
            </a:r>
          </a:p>
          <a:p>
            <a:r>
              <a:rPr lang="sr-Latn-RS" dirty="0"/>
              <a:t>Apstrakcija nad komunikacijom između klijenta i Web servisa (marshalling i unmarshalling parametara, ...)</a:t>
            </a:r>
          </a:p>
          <a:p>
            <a:r>
              <a:rPr lang="sr-Latn-RS" dirty="0"/>
              <a:t>Omogućava da klijenti koriste Web servis kao da se radi o lokalnom objektu </a:t>
            </a:r>
          </a:p>
          <a:p>
            <a:endParaRPr lang="en-US" dirty="0"/>
          </a:p>
        </p:txBody>
      </p:sp>
      <p:pic>
        <p:nvPicPr>
          <p:cNvPr id="2050" name="Picture 2" descr="http://i.msdn.microsoft.com/dynimg/IC51739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810001"/>
            <a:ext cx="56007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8046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WSDL </a:t>
            </a:r>
            <a:r>
              <a:rPr lang="sr-Latn-RS" sz="2800" dirty="0"/>
              <a:t>(</a:t>
            </a:r>
            <a:r>
              <a:rPr lang="en-US" sz="2800" dirty="0"/>
              <a:t>Web Services Description </a:t>
            </a:r>
            <a:r>
              <a:rPr lang="en-US" sz="2800" dirty="0" err="1"/>
              <a:t>Languag</a:t>
            </a:r>
            <a:r>
              <a:rPr lang="sr-Latn-RS" sz="2800" dirty="0"/>
              <a:t>e)</a:t>
            </a:r>
            <a:endParaRPr lang="en-US" dirty="0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436"/>
          <a:stretch/>
        </p:blipFill>
        <p:spPr bwMode="auto">
          <a:xfrm>
            <a:off x="1828800" y="1752600"/>
            <a:ext cx="5577840" cy="4344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43800" y="3429000"/>
            <a:ext cx="2438400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 sz="1400" b="1" dirty="0">
                <a:solidFill>
                  <a:schemeClr val="tx1"/>
                </a:solidFill>
              </a:rPr>
              <a:t>Type</a:t>
            </a:r>
          </a:p>
          <a:p>
            <a:r>
              <a:rPr lang="sr-Latn-RS" sz="1400" dirty="0">
                <a:solidFill>
                  <a:schemeClr val="tx1"/>
                </a:solidFill>
              </a:rPr>
              <a:t>Opisuje podatke. Koristi se XML Schema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7239000" y="3124200"/>
            <a:ext cx="228600" cy="14478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535174" y="4823678"/>
            <a:ext cx="24384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 sz="1400" b="1" dirty="0">
                <a:solidFill>
                  <a:schemeClr val="tx1"/>
                </a:solidFill>
              </a:rPr>
              <a:t>Interface/portType</a:t>
            </a:r>
            <a:r>
              <a:rPr lang="sr-Latn-RS" sz="1400" dirty="0">
                <a:solidFill>
                  <a:schemeClr val="tx1"/>
                </a:solidFill>
              </a:rPr>
              <a:t> u WSDL 1.1</a:t>
            </a:r>
          </a:p>
          <a:p>
            <a:r>
              <a:rPr lang="sr-Latn-RS" sz="1400" dirty="0">
                <a:solidFill>
                  <a:schemeClr val="tx1"/>
                </a:solidFill>
              </a:rPr>
              <a:t>Definiše operacije u servisu i koje poruke (</a:t>
            </a:r>
            <a:r>
              <a:rPr lang="sr-Latn-RS" sz="1400" b="1" dirty="0">
                <a:solidFill>
                  <a:schemeClr val="tx1"/>
                </a:solidFill>
              </a:rPr>
              <a:t>&lt;message&gt;</a:t>
            </a:r>
            <a:r>
              <a:rPr lang="sr-Latn-RS" sz="1400" dirty="0">
                <a:solidFill>
                  <a:schemeClr val="tx1"/>
                </a:solidFill>
              </a:rPr>
              <a:t>) se koriste.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7244751" y="4684553"/>
            <a:ext cx="228600" cy="14478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1183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WSDL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28237"/>
          <a:stretch/>
        </p:blipFill>
        <p:spPr bwMode="auto">
          <a:xfrm>
            <a:off x="1752600" y="1752601"/>
            <a:ext cx="5577840" cy="4313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43800" y="2214891"/>
            <a:ext cx="2438400" cy="954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 sz="1400" b="1" dirty="0">
                <a:solidFill>
                  <a:schemeClr val="tx1"/>
                </a:solidFill>
              </a:rPr>
              <a:t>Binding</a:t>
            </a:r>
          </a:p>
          <a:p>
            <a:r>
              <a:rPr lang="sr-Latn-RS" sz="1400" dirty="0">
                <a:solidFill>
                  <a:schemeClr val="tx1"/>
                </a:solidFill>
              </a:rPr>
              <a:t>Definiše format poruke i detalje protokola web servisa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7244751" y="1752600"/>
            <a:ext cx="228600" cy="23622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50989" y="4669551"/>
            <a:ext cx="2438400" cy="954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 sz="1400" b="1" dirty="0">
                <a:solidFill>
                  <a:schemeClr val="tx1"/>
                </a:solidFill>
              </a:rPr>
              <a:t>Service</a:t>
            </a:r>
          </a:p>
          <a:p>
            <a:r>
              <a:rPr lang="sr-Latn-RS" sz="1400" dirty="0">
                <a:solidFill>
                  <a:schemeClr val="tx1"/>
                </a:solidFill>
              </a:rPr>
              <a:t>Sadrži skup sistemskih funkcija koje su izložene Web protokolima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7251940" y="4207261"/>
            <a:ext cx="228600" cy="185859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3541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SOAP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dirty="0"/>
              <a:t>Komunikacija ide preko HTTP-a (koji je podržan od strane svih Internet pretraživača i servera)</a:t>
            </a:r>
          </a:p>
          <a:p>
            <a:endParaRPr lang="sr-Latn-RS" dirty="0"/>
          </a:p>
          <a:p>
            <a:pPr marL="114300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&lt;?xml version="1.0"?&gt;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soap:Envelope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xmlns:soap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="http://www.w3.org/2001/12/soap-envelope"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soap:encodingStyle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="http://www.w3.org/2001/12/soap-encoding"&gt;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r-Latn-R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soap:Header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r-Latn-R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r-Latn-R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soap:Header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r-Latn-R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soap:Body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r-Latn-R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sr-Latn-R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soap:Fault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sr-Latn-R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sr-Latn-R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soap:Fault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r-Latn-R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soap:Body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soap:Envelope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3200" y="1009475"/>
            <a:ext cx="2362200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 dirty="0"/>
              <a:t>Identifikuje ovaj XML document kao SOAP poruku</a:t>
            </a:r>
            <a:endParaRPr lang="en-US" dirty="0"/>
          </a:p>
        </p:txBody>
      </p:sp>
      <p:cxnSp>
        <p:nvCxnSpPr>
          <p:cNvPr id="6" name="Straight Arrow Connector 5"/>
          <p:cNvCxnSpPr>
            <a:cxnSpLocks/>
            <a:stCxn id="4" idx="1"/>
          </p:cNvCxnSpPr>
          <p:nvPr/>
        </p:nvCxnSpPr>
        <p:spPr>
          <a:xfrm flipH="1">
            <a:off x="4471332" y="1471140"/>
            <a:ext cx="2081868" cy="14897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72201" y="3757246"/>
            <a:ext cx="3240053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 dirty="0"/>
              <a:t>Informacije vezane za aplikaciju (autentikacija, itd.)</a:t>
            </a:r>
            <a:endParaRPr lang="en-US" dirty="0"/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H="1" flipV="1">
            <a:off x="4236440" y="3859823"/>
            <a:ext cx="1935760" cy="220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96001" y="4876800"/>
            <a:ext cx="3240053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 dirty="0"/>
              <a:t>Sadrži samu poruku</a:t>
            </a:r>
            <a:endParaRPr lang="en-US" dirty="0"/>
          </a:p>
        </p:txBody>
      </p:sp>
      <p:cxnSp>
        <p:nvCxnSpPr>
          <p:cNvPr id="12" name="Straight Arrow Connector 11"/>
          <p:cNvCxnSpPr>
            <a:cxnSpLocks/>
            <a:stCxn id="10" idx="1"/>
          </p:cNvCxnSpPr>
          <p:nvPr/>
        </p:nvCxnSpPr>
        <p:spPr>
          <a:xfrm flipH="1" flipV="1">
            <a:off x="3927443" y="4309013"/>
            <a:ext cx="2168558" cy="7524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0479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/>
              <a:t>SOAP</a:t>
            </a:r>
            <a:endParaRPr lang="en-US" sz="4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780" y="446088"/>
            <a:ext cx="6337617" cy="2717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101" y="3808602"/>
            <a:ext cx="6691191" cy="269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33320" y="1824734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/>
              <a:t>SOAP zahtev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23327" y="5157114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/>
              <a:t>SOAP odgovor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96470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RESTful</a:t>
            </a:r>
            <a:r>
              <a:rPr lang="en-US" dirty="0"/>
              <a:t> </a:t>
            </a:r>
            <a:r>
              <a:rPr lang="en-US" dirty="0" err="1"/>
              <a:t>servisi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 (Representational state transfer) </a:t>
            </a:r>
            <a:r>
              <a:rPr lang="en-US" dirty="0" err="1"/>
              <a:t>servisi</a:t>
            </a:r>
            <a:endParaRPr lang="en-US" dirty="0"/>
          </a:p>
          <a:p>
            <a:r>
              <a:rPr lang="en-US" dirty="0"/>
              <a:t>HTTP + URI</a:t>
            </a:r>
          </a:p>
          <a:p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mogu</a:t>
            </a:r>
            <a:r>
              <a:rPr lang="sr-Latn-RS" dirty="0"/>
              <a:t>će operacije (CRUD) se definišu putem HTTP request methoda (GET, POST, UPDATE, DELETE)</a:t>
            </a:r>
          </a:p>
          <a:p>
            <a:r>
              <a:rPr lang="sr-Latn-RS" dirty="0"/>
              <a:t>URI definiše nad kojim resursom/resursima se vrši operacija</a:t>
            </a:r>
          </a:p>
          <a:p>
            <a:pPr lvl="1"/>
            <a:r>
              <a:rPr lang="sr-Latn-RS" dirty="0"/>
              <a:t>Kolekcija </a:t>
            </a:r>
            <a:r>
              <a:rPr lang="en-US" b="1" dirty="0"/>
              <a:t>http://example.com/</a:t>
            </a:r>
            <a:r>
              <a:rPr lang="sr-Latn-RS" b="1" dirty="0"/>
              <a:t>persons</a:t>
            </a:r>
            <a:endParaRPr lang="en-US" dirty="0"/>
          </a:p>
          <a:p>
            <a:pPr lvl="1"/>
            <a:r>
              <a:rPr lang="sr-Latn-RS" dirty="0"/>
              <a:t>Element </a:t>
            </a:r>
            <a:r>
              <a:rPr lang="en-US" b="1" dirty="0"/>
              <a:t>http://example.com/</a:t>
            </a:r>
            <a:r>
              <a:rPr lang="sr-Latn-RS" b="1" dirty="0"/>
              <a:t>persons</a:t>
            </a:r>
            <a:r>
              <a:rPr lang="en-US" b="1" dirty="0"/>
              <a:t>/</a:t>
            </a:r>
            <a:r>
              <a:rPr lang="sr-Latn-RS" b="1" dirty="0"/>
              <a:t>121397772333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62200" y="4692135"/>
            <a:ext cx="121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</a:t>
            </a:r>
          </a:p>
          <a:p>
            <a:r>
              <a:rPr lang="en-US" b="1" dirty="0"/>
              <a:t>P</a:t>
            </a:r>
            <a:r>
              <a:rPr lang="sr-Latn-RS" b="1" dirty="0"/>
              <a:t>UT</a:t>
            </a:r>
            <a:endParaRPr lang="en-US" b="1" dirty="0"/>
          </a:p>
          <a:p>
            <a:r>
              <a:rPr lang="sr-Latn-RS" dirty="0"/>
              <a:t>POST</a:t>
            </a:r>
            <a:endParaRPr lang="en-US" dirty="0"/>
          </a:p>
          <a:p>
            <a:r>
              <a:rPr lang="en-US" dirty="0"/>
              <a:t>DELETE</a:t>
            </a:r>
          </a:p>
        </p:txBody>
      </p:sp>
      <p:sp>
        <p:nvSpPr>
          <p:cNvPr id="5" name="Rectangle 4"/>
          <p:cNvSpPr/>
          <p:nvPr/>
        </p:nvSpPr>
        <p:spPr>
          <a:xfrm>
            <a:off x="4191001" y="4996934"/>
            <a:ext cx="5096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http://example.com/</a:t>
            </a:r>
            <a:r>
              <a:rPr lang="sr-Latn-RS" b="1" dirty="0"/>
              <a:t>persons</a:t>
            </a:r>
            <a:r>
              <a:rPr lang="en-US" b="1" dirty="0"/>
              <a:t>/</a:t>
            </a:r>
            <a:r>
              <a:rPr lang="sr-Latn-RS" b="1" dirty="0"/>
              <a:t>121397772333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00400" y="51816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781800" y="3886200"/>
            <a:ext cx="1600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763000" y="4507468"/>
            <a:ext cx="4090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sr-Latn-RS" dirty="0"/>
              <a:t>ID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1"/>
            <a:endCxn id="8" idx="2"/>
          </p:cNvCxnSpPr>
          <p:nvPr/>
        </p:nvCxnSpPr>
        <p:spPr>
          <a:xfrm flipH="1" flipV="1">
            <a:off x="7581900" y="4343400"/>
            <a:ext cx="1181100" cy="3487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20308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RESTful</a:t>
            </a:r>
            <a:r>
              <a:rPr lang="en-US" dirty="0"/>
              <a:t> </a:t>
            </a:r>
            <a:r>
              <a:rPr lang="en-US" dirty="0" err="1"/>
              <a:t>servisi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1600200"/>
          <a:ext cx="7620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Element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Kolekcija (niz)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Preuzima</a:t>
                      </a:r>
                      <a:r>
                        <a:rPr lang="sr-Latn-RS" baseline="0" dirty="0"/>
                        <a:t> traženi objekat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Preuzima</a:t>
                      </a:r>
                      <a:r>
                        <a:rPr lang="sr-Latn-RS" baseline="0" dirty="0"/>
                        <a:t> niz objekata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Ažurira naveni</a:t>
                      </a:r>
                      <a:r>
                        <a:rPr lang="sr-Latn-RS" baseline="0" dirty="0"/>
                        <a:t> objekat, a ukoliko ne postoji, pravi novi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Ažurira niz objekata na</a:t>
                      </a:r>
                      <a:r>
                        <a:rPr lang="sr-Latn-RS" baseline="0" dirty="0"/>
                        <a:t> osnovu navedenog niza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Kreira novi element niza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Uglavnom se ne koristi</a:t>
                      </a:r>
                      <a:r>
                        <a:rPr lang="en-US" dirty="0"/>
                        <a:t>;</a:t>
                      </a:r>
                      <a:r>
                        <a:rPr lang="en-US" baseline="0" dirty="0"/>
                        <a:t> </a:t>
                      </a:r>
                      <a:r>
                        <a:rPr lang="sr-Latn-RS" baseline="0" dirty="0"/>
                        <a:t>tretirati naveden</a:t>
                      </a:r>
                      <a:r>
                        <a:rPr lang="en-US" baseline="0" dirty="0"/>
                        <a:t>e </a:t>
                      </a:r>
                      <a:r>
                        <a:rPr lang="en-US" baseline="0" dirty="0" err="1"/>
                        <a:t>podatke</a:t>
                      </a:r>
                      <a:r>
                        <a:rPr lang="sr-Latn-RS" baseline="0" dirty="0"/>
                        <a:t> kao niz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Briše navedeni </a:t>
                      </a:r>
                      <a:r>
                        <a:rPr lang="sr-Latn-RS" baseline="0" dirty="0"/>
                        <a:t>objekat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Briše niz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81200" y="4724401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sr-Latn-RS" sz="2400" dirty="0"/>
              <a:t>GET – ne menja stanje u bazi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83708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RESTful</a:t>
            </a:r>
            <a:r>
              <a:rPr lang="en-US" dirty="0"/>
              <a:t> </a:t>
            </a:r>
            <a:r>
              <a:rPr lang="en-US" dirty="0" err="1"/>
              <a:t>servisi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z="2000" dirty="0"/>
              <a:t>JSON za prenos podataka (retko XML)</a:t>
            </a:r>
          </a:p>
          <a:p>
            <a:r>
              <a:rPr lang="sr-Latn-RS" dirty="0"/>
              <a:t>REST je arhitekturni stil, a ne protokol kao SOAP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2700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2908C-0939-482B-BF7E-0C41162C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69086-4893-4F34-B704-C0FDDD57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777622"/>
          </a:xfrm>
        </p:spPr>
        <p:txBody>
          <a:bodyPr/>
          <a:lstStyle/>
          <a:p>
            <a:r>
              <a:rPr lang="en-US" dirty="0" err="1"/>
              <a:t>Jezik</a:t>
            </a:r>
            <a:r>
              <a:rPr lang="en-US" dirty="0"/>
              <a:t> za </a:t>
            </a:r>
            <a:r>
              <a:rPr lang="en-US" dirty="0" err="1"/>
              <a:t>upite</a:t>
            </a:r>
            <a:r>
              <a:rPr lang="en-US" dirty="0"/>
              <a:t> ka API-</a:t>
            </a:r>
            <a:r>
              <a:rPr lang="en-US" dirty="0" err="1"/>
              <a:t>ju</a:t>
            </a:r>
            <a:r>
              <a:rPr lang="sr-Latn-RS" dirty="0"/>
              <a:t> + serverski </a:t>
            </a:r>
            <a:r>
              <a:rPr lang="sr-Latn-RS" dirty="0" err="1"/>
              <a:t>runtime</a:t>
            </a:r>
            <a:r>
              <a:rPr lang="sr-Latn-RS" dirty="0"/>
              <a:t> za izvršavanje upita nad definisanim tipovima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C1387-CD38-4885-AF40-112D07A9B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96133"/>
            <a:ext cx="5257800" cy="4234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B7B70A-8B56-4C1A-89E3-7D5A4987CDC1}"/>
              </a:ext>
            </a:extLst>
          </p:cNvPr>
          <p:cNvSpPr txBox="1"/>
          <p:nvPr/>
        </p:nvSpPr>
        <p:spPr>
          <a:xfrm>
            <a:off x="1828800" y="3354169"/>
            <a:ext cx="2362200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Klijent</a:t>
            </a:r>
            <a:r>
              <a:rPr lang="en-US" dirty="0"/>
              <a:t> </a:t>
            </a:r>
            <a:r>
              <a:rPr lang="en-US" dirty="0" err="1"/>
              <a:t>defin</a:t>
            </a:r>
            <a:r>
              <a:rPr lang="sr-Latn-RS" dirty="0" err="1"/>
              <a:t>iše</a:t>
            </a:r>
            <a:r>
              <a:rPr lang="sr-Latn-RS" dirty="0"/>
              <a:t> format traženih podataka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D319ED-17A7-459E-9231-3ACD801FA6C4}"/>
              </a:ext>
            </a:extLst>
          </p:cNvPr>
          <p:cNvCxnSpPr>
            <a:stCxn id="7" idx="3"/>
          </p:cNvCxnSpPr>
          <p:nvPr/>
        </p:nvCxnSpPr>
        <p:spPr>
          <a:xfrm flipV="1">
            <a:off x="4191000" y="3276602"/>
            <a:ext cx="762000" cy="53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638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 dirty="0"/>
              <a:t>Progresivno poboljšanje</a:t>
            </a:r>
            <a:endParaRPr lang="en-US" dirty="0"/>
          </a:p>
        </p:txBody>
      </p:sp>
      <p:pic>
        <p:nvPicPr>
          <p:cNvPr id="18435" name="Picture 2" descr="http://www.iprospect.com/wp-content/uploads/2011/12/mobileblog-605x34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4" y="2514600"/>
            <a:ext cx="576262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04EF9-4370-4E63-B69A-91A378D60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GraphQL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8C564-D0B5-459A-9E3A-24FE7F2F8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Nije vezan za bazu</a:t>
            </a:r>
            <a:endParaRPr lang="en-US" dirty="0"/>
          </a:p>
          <a:p>
            <a:r>
              <a:rPr lang="en-US" dirty="0" err="1"/>
              <a:t>Jedan</a:t>
            </a:r>
            <a:r>
              <a:rPr lang="en-US" dirty="0"/>
              <a:t> endpoint, </a:t>
            </a:r>
            <a:r>
              <a:rPr lang="en-US" dirty="0" err="1"/>
              <a:t>jedan</a:t>
            </a:r>
            <a:r>
              <a:rPr lang="en-US" dirty="0"/>
              <a:t> HTTP </a:t>
            </a:r>
            <a:r>
              <a:rPr lang="en-US" dirty="0" err="1"/>
              <a:t>zahtev</a:t>
            </a:r>
            <a:endParaRPr lang="en-US" dirty="0"/>
          </a:p>
          <a:p>
            <a:r>
              <a:rPr lang="en-US" dirty="0"/>
              <a:t>Resolver za </a:t>
            </a:r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dirty="0" err="1"/>
              <a:t>entitet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3464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F8E7-1657-4075-8F72-B398841FA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F87D5-B892-4E11-A197-0B5E61E44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/>
              <a:t>RPC </a:t>
            </a:r>
            <a:r>
              <a:rPr lang="sr-Latn-RS" dirty="0" err="1"/>
              <a:t>framework</a:t>
            </a:r>
            <a:endParaRPr lang="sr-Latn-RS" dirty="0"/>
          </a:p>
          <a:p>
            <a:r>
              <a:rPr lang="en-US" dirty="0" err="1"/>
              <a:t>Koristi</a:t>
            </a:r>
            <a:r>
              <a:rPr lang="en-US" dirty="0"/>
              <a:t> se za </a:t>
            </a:r>
            <a:r>
              <a:rPr lang="en-US" dirty="0" err="1"/>
              <a:t>komunikaciju</a:t>
            </a:r>
            <a:r>
              <a:rPr lang="en-US" dirty="0"/>
              <a:t> </a:t>
            </a:r>
            <a:r>
              <a:rPr lang="en-US" dirty="0" err="1"/>
              <a:t>izme</a:t>
            </a:r>
            <a:r>
              <a:rPr lang="sr-Latn-RS" dirty="0" err="1"/>
              <a:t>đu</a:t>
            </a:r>
            <a:r>
              <a:rPr lang="sr-Latn-RS" dirty="0"/>
              <a:t> web servisa, slabije u </a:t>
            </a:r>
            <a:r>
              <a:rPr lang="sr-Latn-RS" dirty="0" err="1"/>
              <a:t>browseru</a:t>
            </a:r>
            <a:r>
              <a:rPr lang="sr-Latn-RS" dirty="0"/>
              <a:t> (</a:t>
            </a:r>
            <a:r>
              <a:rPr lang="sr-Latn-RS" dirty="0" err="1"/>
              <a:t>gRPC</a:t>
            </a:r>
            <a:r>
              <a:rPr lang="sr-Latn-RS" dirty="0"/>
              <a:t>-Web)</a:t>
            </a:r>
          </a:p>
          <a:p>
            <a:r>
              <a:rPr lang="en-US" dirty="0"/>
              <a:t>Google Proto Buffers</a:t>
            </a:r>
            <a:r>
              <a:rPr lang="sr-Latn-RS" dirty="0"/>
              <a:t> (</a:t>
            </a:r>
            <a:r>
              <a:rPr lang="sr-Latn-RS" dirty="0" err="1"/>
              <a:t>Protobuffs</a:t>
            </a:r>
            <a:r>
              <a:rPr lang="sr-Latn-RS" dirty="0"/>
              <a:t>): </a:t>
            </a:r>
          </a:p>
          <a:p>
            <a:pPr lvl="1"/>
            <a:r>
              <a:rPr lang="sr-Latn-RS" dirty="0"/>
              <a:t>binarni format poruka, </a:t>
            </a:r>
          </a:p>
          <a:p>
            <a:pPr lvl="1"/>
            <a:r>
              <a:rPr lang="sr-Latn-RS" dirty="0"/>
              <a:t>nije čitljiv od strane programera, </a:t>
            </a:r>
          </a:p>
          <a:p>
            <a:pPr lvl="1"/>
            <a:r>
              <a:rPr lang="sr-Latn-RS" dirty="0"/>
              <a:t>dosta efikasniji(manji) od JSON-a</a:t>
            </a:r>
            <a:endParaRPr lang="en-US" dirty="0"/>
          </a:p>
          <a:p>
            <a:r>
              <a:rPr lang="en-US" dirty="0"/>
              <a:t>HTTP 2 </a:t>
            </a:r>
          </a:p>
          <a:p>
            <a:r>
              <a:rPr lang="sr-Latn-RS" dirty="0"/>
              <a:t>Primeri:</a:t>
            </a:r>
          </a:p>
          <a:p>
            <a:pPr lvl="1"/>
            <a:r>
              <a:rPr lang="sr-Latn-RS" dirty="0" err="1"/>
              <a:t>Mikroservisi</a:t>
            </a:r>
            <a:endParaRPr lang="sr-Latn-RS" dirty="0"/>
          </a:p>
          <a:p>
            <a:pPr lvl="1"/>
            <a:r>
              <a:rPr lang="sr-Latn-RS" dirty="0" err="1"/>
              <a:t>Bidirekcioni</a:t>
            </a:r>
            <a:r>
              <a:rPr lang="sr-Latn-RS" dirty="0"/>
              <a:t> </a:t>
            </a:r>
            <a:r>
              <a:rPr lang="sr-Latn-RS" dirty="0" err="1"/>
              <a:t>streaming</a:t>
            </a:r>
            <a:endParaRPr lang="sr-Latn-RS" dirty="0"/>
          </a:p>
          <a:p>
            <a:pPr lvl="1"/>
            <a:r>
              <a:rPr lang="sr-Latn-RS" dirty="0"/>
              <a:t>Mreže manje propusne moći</a:t>
            </a:r>
          </a:p>
          <a:p>
            <a:pPr lvl="1"/>
            <a:r>
              <a:rPr lang="sr-Latn-RS" dirty="0" err="1"/>
              <a:t>IoT</a:t>
            </a:r>
            <a:endParaRPr lang="sr-Latn-RS" dirty="0"/>
          </a:p>
          <a:p>
            <a:endParaRPr lang="sr-Latn-R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E970ED-929B-4C92-AD5B-361AF2F9F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038600"/>
            <a:ext cx="2857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62143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B2D0-032D-40D1-BCE3-DC015824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Mikroservisi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26508-6352-4C4E-A676-7D19E27BA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Monolitna i </a:t>
            </a:r>
            <a:r>
              <a:rPr lang="sr-Latn-RS" dirty="0" err="1"/>
              <a:t>mikroservis</a:t>
            </a:r>
            <a:r>
              <a:rPr lang="sr-Latn-RS"/>
              <a:t> arhitektura </a:t>
            </a:r>
            <a:endParaRPr lang="en-US" dirty="0"/>
          </a:p>
        </p:txBody>
      </p:sp>
      <p:pic>
        <p:nvPicPr>
          <p:cNvPr id="1026" name="Picture 2" descr="Image result for MICROSERvice vs monolith">
            <a:extLst>
              <a:ext uri="{FF2B5EF4-FFF2-40B4-BE49-F238E27FC236}">
                <a16:creationId xmlns:a16="http://schemas.microsoft.com/office/drawing/2014/main" id="{1342FF38-94CC-4E44-9FBC-5106103BB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321" y="2536167"/>
            <a:ext cx="6677025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84303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3607B-FB45-4280-BB61-605CFE9FC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Monolitna arhitektura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C2AEE-C91D-4058-A935-A003FCDE5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/>
              <a:t>Prednosti</a:t>
            </a:r>
          </a:p>
          <a:p>
            <a:pPr lvl="1"/>
            <a:r>
              <a:rPr lang="sr-Latn-RS" dirty="0"/>
              <a:t>Jednostavan razvoj manjih aplikacija</a:t>
            </a:r>
          </a:p>
          <a:p>
            <a:pPr lvl="1"/>
            <a:r>
              <a:rPr lang="sr-Latn-RS" dirty="0" err="1"/>
              <a:t>End</a:t>
            </a:r>
            <a:r>
              <a:rPr lang="sr-Latn-RS" dirty="0"/>
              <a:t>-to-</a:t>
            </a:r>
            <a:r>
              <a:rPr lang="sr-Latn-RS" dirty="0" err="1"/>
              <a:t>end</a:t>
            </a:r>
            <a:r>
              <a:rPr lang="sr-Latn-RS" dirty="0"/>
              <a:t> testiranje</a:t>
            </a:r>
            <a:endParaRPr lang="en-US" dirty="0"/>
          </a:p>
          <a:p>
            <a:pPr lvl="1"/>
            <a:r>
              <a:rPr lang="sr-Latn-RS" dirty="0"/>
              <a:t>Jednostavan </a:t>
            </a:r>
            <a:r>
              <a:rPr lang="en-US" dirty="0"/>
              <a:t>deploy</a:t>
            </a:r>
            <a:r>
              <a:rPr lang="sr-Latn-RS" dirty="0"/>
              <a:t> (prosto kopiranje na server)</a:t>
            </a:r>
          </a:p>
          <a:p>
            <a:pPr lvl="1"/>
            <a:r>
              <a:rPr lang="sr-Latn-RS" dirty="0"/>
              <a:t>Horizontalno </a:t>
            </a:r>
            <a:r>
              <a:rPr lang="sr-Latn-RS" dirty="0" err="1"/>
              <a:t>skaliranje</a:t>
            </a:r>
            <a:r>
              <a:rPr lang="sr-Latn-RS" dirty="0"/>
              <a:t> (više kopija iza </a:t>
            </a:r>
            <a:r>
              <a:rPr lang="sr-Latn-RS" dirty="0" err="1"/>
              <a:t>load</a:t>
            </a:r>
            <a:r>
              <a:rPr lang="sr-Latn-RS" dirty="0"/>
              <a:t> </a:t>
            </a:r>
            <a:r>
              <a:rPr lang="sr-Latn-RS" dirty="0" err="1"/>
              <a:t>balancera</a:t>
            </a:r>
            <a:r>
              <a:rPr lang="sr-Latn-RS" dirty="0"/>
              <a:t>)</a:t>
            </a:r>
          </a:p>
          <a:p>
            <a:endParaRPr lang="sr-Latn-RS" dirty="0"/>
          </a:p>
          <a:p>
            <a:r>
              <a:rPr lang="sr-Latn-RS" dirty="0"/>
              <a:t>Mane</a:t>
            </a:r>
          </a:p>
          <a:p>
            <a:pPr lvl="1"/>
            <a:r>
              <a:rPr lang="sr-Latn-RS" dirty="0"/>
              <a:t>Otežan razvoj i razumevanje većih aplikacija</a:t>
            </a:r>
          </a:p>
          <a:p>
            <a:pPr lvl="1"/>
            <a:r>
              <a:rPr lang="sr-Latn-RS" dirty="0"/>
              <a:t>Regresija (promene mogu da utiču na ostatak aplikacije)</a:t>
            </a:r>
          </a:p>
          <a:p>
            <a:pPr lvl="1"/>
            <a:r>
              <a:rPr lang="sr-Latn-RS" dirty="0"/>
              <a:t>Pouzdanost (greška dovodi do pada cele aplikacije)</a:t>
            </a:r>
          </a:p>
          <a:p>
            <a:pPr lvl="1"/>
            <a:r>
              <a:rPr lang="sr-Latn-RS" dirty="0"/>
              <a:t>Teži prelazak na nove tehnologije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6463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A98B0-6E96-4502-ADC8-CB4FF1AAF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Mikroservis</a:t>
            </a:r>
            <a:r>
              <a:rPr lang="sr-Latn-RS" dirty="0"/>
              <a:t> arhitektura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1F363-3FE2-4DDC-AD99-125F4AC41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Svaki servis je manja aplikacija sa sopstvenom bazom</a:t>
            </a:r>
          </a:p>
          <a:p>
            <a:r>
              <a:rPr lang="sr-Latn-RS" dirty="0"/>
              <a:t>API </a:t>
            </a:r>
            <a:r>
              <a:rPr lang="sr-Latn-RS" dirty="0" err="1"/>
              <a:t>Gateway</a:t>
            </a:r>
            <a:r>
              <a:rPr lang="sr-Latn-RS" dirty="0"/>
              <a:t> – posrednik između servisa i </a:t>
            </a:r>
            <a:r>
              <a:rPr lang="sr-Latn-RS" dirty="0" err="1"/>
              <a:t>klienata</a:t>
            </a:r>
            <a:endParaRPr lang="sr-Latn-RS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AA9E98-3D2B-4208-B8BF-2E341374D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943837"/>
            <a:ext cx="7768056" cy="376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45166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B11B-227A-4F5A-B00E-42BDDDFD3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Mikroservis</a:t>
            </a:r>
            <a:r>
              <a:rPr lang="sr-Latn-RS" dirty="0"/>
              <a:t> arhitektura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9E231-1BD4-46CE-AEA9-30B758EBA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/>
              <a:t>Prednosti:</a:t>
            </a:r>
          </a:p>
          <a:p>
            <a:pPr lvl="1"/>
            <a:r>
              <a:rPr lang="sr-Latn-RS" dirty="0"/>
              <a:t>Brži razvoj(manja kompleksnost pojedinačnih servisa)</a:t>
            </a:r>
          </a:p>
          <a:p>
            <a:pPr lvl="1"/>
            <a:r>
              <a:rPr lang="sr-Latn-RS" dirty="0" err="1"/>
              <a:t>Paralelizacija</a:t>
            </a:r>
            <a:r>
              <a:rPr lang="sr-Latn-RS" dirty="0"/>
              <a:t> razvoja (jedan tim jedan servis)</a:t>
            </a:r>
          </a:p>
          <a:p>
            <a:pPr lvl="1"/>
            <a:r>
              <a:rPr lang="sr-Latn-RS" dirty="0"/>
              <a:t>Sopstveni skup tehnologija (jedan </a:t>
            </a:r>
            <a:r>
              <a:rPr lang="sr-Latn-RS" dirty="0" err="1"/>
              <a:t>mikorservis</a:t>
            </a:r>
            <a:r>
              <a:rPr lang="sr-Latn-RS" dirty="0"/>
              <a:t> = </a:t>
            </a:r>
            <a:r>
              <a:rPr lang="sr-Latn-RS" dirty="0" err="1"/>
              <a:t>technology</a:t>
            </a:r>
            <a:r>
              <a:rPr lang="sr-Latn-RS" dirty="0"/>
              <a:t> </a:t>
            </a:r>
            <a:r>
              <a:rPr lang="sr-Latn-RS" dirty="0" err="1"/>
              <a:t>stack</a:t>
            </a:r>
            <a:r>
              <a:rPr lang="sr-Latn-RS" dirty="0"/>
              <a:t>)</a:t>
            </a:r>
          </a:p>
          <a:p>
            <a:pPr lvl="1"/>
            <a:r>
              <a:rPr lang="sr-Latn-RS" dirty="0"/>
              <a:t>Nezavisan </a:t>
            </a:r>
            <a:r>
              <a:rPr lang="sr-Latn-RS" dirty="0" err="1"/>
              <a:t>deploy</a:t>
            </a:r>
            <a:endParaRPr lang="sr-Latn-RS" dirty="0"/>
          </a:p>
          <a:p>
            <a:pPr lvl="1"/>
            <a:r>
              <a:rPr lang="sr-Latn-RS" dirty="0"/>
              <a:t>Nezavisno </a:t>
            </a:r>
            <a:r>
              <a:rPr lang="sr-Latn-RS" dirty="0" err="1"/>
              <a:t>skaliranje</a:t>
            </a:r>
            <a:endParaRPr lang="sr-Latn-RS" dirty="0"/>
          </a:p>
          <a:p>
            <a:r>
              <a:rPr lang="sr-Latn-RS" dirty="0"/>
              <a:t>Mane:</a:t>
            </a:r>
          </a:p>
          <a:p>
            <a:pPr lvl="1"/>
            <a:r>
              <a:rPr lang="sr-Latn-RS" dirty="0"/>
              <a:t>Komplikovana međusobna komunikacija</a:t>
            </a:r>
          </a:p>
          <a:p>
            <a:pPr lvl="1"/>
            <a:r>
              <a:rPr lang="sr-Latn-RS" dirty="0"/>
              <a:t>Složenije </a:t>
            </a:r>
            <a:r>
              <a:rPr lang="sr-Latn-RS" dirty="0" err="1"/>
              <a:t>transkacije</a:t>
            </a:r>
            <a:r>
              <a:rPr lang="sr-Latn-RS" dirty="0"/>
              <a:t> / konzistentnost zbog više baza podatka</a:t>
            </a:r>
          </a:p>
          <a:p>
            <a:pPr lvl="1"/>
            <a:r>
              <a:rPr lang="sr-Latn-RS" dirty="0"/>
              <a:t>Testiranje</a:t>
            </a:r>
          </a:p>
          <a:p>
            <a:pPr lvl="1"/>
            <a:r>
              <a:rPr lang="sr-Latn-RS" dirty="0"/>
              <a:t>Složeni </a:t>
            </a:r>
            <a:r>
              <a:rPr lang="sr-Latn-RS" dirty="0" err="1"/>
              <a:t>deploy</a:t>
            </a:r>
            <a:r>
              <a:rPr lang="sr-Latn-RS" dirty="0"/>
              <a:t> celine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7873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F43F-0CD8-4EE4-B0F7-88C0DCBAA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2800" dirty="0"/>
              <a:t>Protokoli za arhitekture vođene događajima</a:t>
            </a:r>
            <a:endParaRPr lang="en-US" sz="2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0A0827-3DED-473B-B98F-486DD7D1AF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81200" y="1676401"/>
          <a:ext cx="7467600" cy="5492926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198805806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20366307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24901244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810428114"/>
                    </a:ext>
                  </a:extLst>
                </a:gridCol>
              </a:tblGrid>
              <a:tr h="2583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cap="all">
                          <a:effectLst/>
                        </a:rPr>
                        <a:t>PROTOCOL</a:t>
                      </a:r>
                    </a:p>
                  </a:txBody>
                  <a:tcPr marL="25003" marR="25003" marT="25003" marB="2500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cap="all">
                          <a:effectLst/>
                        </a:rPr>
                        <a:t>RELATED TO</a:t>
                      </a:r>
                    </a:p>
                  </a:txBody>
                  <a:tcPr marL="25003" marR="25003" marT="25003" marB="2500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cap="all">
                          <a:effectLst/>
                        </a:rPr>
                        <a:t>STANDARD BODY</a:t>
                      </a:r>
                    </a:p>
                  </a:txBody>
                  <a:tcPr marL="25003" marR="25003" marT="25003" marB="2500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cap="all">
                          <a:effectLst/>
                        </a:rPr>
                        <a:t>NOTES</a:t>
                      </a:r>
                    </a:p>
                  </a:txBody>
                  <a:tcPr marL="25003" marR="25003" marT="25003" marB="2500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752438"/>
                  </a:ext>
                </a:extLst>
              </a:tr>
              <a:tr h="95281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err="1">
                          <a:effectLst/>
                        </a:rPr>
                        <a:t>WebSockets</a:t>
                      </a:r>
                      <a:endParaRPr lang="en-US" sz="1400" dirty="0">
                        <a:effectLst/>
                      </a:endParaRP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TCP, HTTP-like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IETF, W3C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Two-way communication over TCP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Designed for web browsers &amp; web servers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Good for lower overhead scenarios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Supported in all major browsers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20644"/>
                  </a:ext>
                </a:extLst>
              </a:tr>
              <a:tr h="8477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Webhooks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URI, HTTP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–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User defined “HTTP callbacks”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Triggered by an event HTTP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Requests are made to Webhook URI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Enables real-time event triggering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89849"/>
                  </a:ext>
                </a:extLst>
              </a:tr>
              <a:tr h="72667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REST Hooks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HTTP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Zapier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Lightweight subscription layer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Manipulated by a REST API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Essentially a WebHook in REST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922237"/>
                  </a:ext>
                </a:extLst>
              </a:tr>
              <a:tr h="9689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Pub-Sub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–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–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Client subscribes to classes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Bidirectional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Middleman layer between client and server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Loose coupling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458227"/>
                  </a:ext>
                </a:extLst>
              </a:tr>
              <a:tr h="11524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Server Sent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HTTP, HTML5 , DOM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WHATWG, W3C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Server constantly sends updates to the client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Unidirectional push notifications as DOM events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174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049485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Hypervisor (</a:t>
            </a:r>
            <a:r>
              <a:rPr lang="en-US" dirty="0" err="1"/>
              <a:t>hardverska</a:t>
            </a:r>
            <a:r>
              <a:rPr lang="en-US" dirty="0"/>
              <a:t> </a:t>
            </a:r>
            <a:r>
              <a:rPr lang="en-US" dirty="0" err="1"/>
              <a:t>virtualizacija</a:t>
            </a:r>
            <a:r>
              <a:rPr lang="en" dirty="0"/>
              <a:t>)</a:t>
            </a:r>
            <a:endParaRPr dirty="0"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435" y="2660042"/>
            <a:ext cx="8897133" cy="342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sr-Latn-RS" dirty="0"/>
              <a:t>Kontejneri</a:t>
            </a:r>
            <a:r>
              <a:rPr lang="en" dirty="0"/>
              <a:t> (OS virtualiza</a:t>
            </a:r>
            <a:r>
              <a:rPr lang="sr-Latn-RS" dirty="0"/>
              <a:t>cija)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50FE1-3756-4C77-B4CE-34214641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Kontejner </a:t>
            </a:r>
            <a:r>
              <a:rPr lang="en-US" dirty="0"/>
              <a:t>= </a:t>
            </a:r>
            <a:r>
              <a:rPr lang="en-US" dirty="0" err="1"/>
              <a:t>jedan</a:t>
            </a:r>
            <a:r>
              <a:rPr lang="en-US" dirty="0"/>
              <a:t> process </a:t>
            </a:r>
            <a:r>
              <a:rPr lang="en-US" dirty="0" err="1"/>
              <a:t>na</a:t>
            </a:r>
            <a:r>
              <a:rPr lang="en-US" dirty="0"/>
              <a:t> host OS-u</a:t>
            </a:r>
          </a:p>
          <a:p>
            <a:r>
              <a:rPr lang="en-US" dirty="0"/>
              <a:t>VM = </a:t>
            </a:r>
            <a:r>
              <a:rPr lang="en-US" dirty="0" err="1"/>
              <a:t>kompletna</a:t>
            </a:r>
            <a:r>
              <a:rPr lang="en-US" dirty="0"/>
              <a:t> </a:t>
            </a:r>
            <a:r>
              <a:rPr lang="en-US" dirty="0" err="1"/>
              <a:t>virutalizacija</a:t>
            </a:r>
            <a:r>
              <a:rPr lang="en-US" dirty="0"/>
              <a:t> (OS </a:t>
            </a:r>
            <a:r>
              <a:rPr lang="en-US" dirty="0" err="1"/>
              <a:t>uklju</a:t>
            </a:r>
            <a:r>
              <a:rPr lang="sr-Latn-RS" dirty="0"/>
              <a:t>čen)</a:t>
            </a:r>
            <a:endParaRPr lang="en-US" dirty="0"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961" y="2843200"/>
            <a:ext cx="7507651" cy="40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Docke</a:t>
            </a:r>
            <a:r>
              <a:rPr lang="en-US" dirty="0"/>
              <a:t>r</a:t>
            </a:r>
            <a:endParaRPr dirty="0"/>
          </a:p>
        </p:txBody>
      </p:sp>
      <p:sp>
        <p:nvSpPr>
          <p:cNvPr id="139" name="Google Shape;139;p21"/>
          <p:cNvSpPr txBox="1"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/>
              <a:t>Image = </a:t>
            </a:r>
            <a:r>
              <a:rPr lang="sr-Latn-RS" dirty="0"/>
              <a:t>šablon za instanciranje kontejnera</a:t>
            </a:r>
            <a:endParaRPr dirty="0"/>
          </a:p>
          <a:p>
            <a:pPr marL="0" indent="0"/>
            <a:endParaRPr dirty="0"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106" y="2903821"/>
            <a:ext cx="6940682" cy="3437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1981200" y="2020888"/>
            <a:ext cx="8229600" cy="4075112"/>
          </a:xfrm>
        </p:spPr>
        <p:txBody>
          <a:bodyPr/>
          <a:lstStyle/>
          <a:p>
            <a:r>
              <a:rPr lang="en-US" altLang="sr-Latn-RS"/>
              <a:t>Osnovni sadr</a:t>
            </a:r>
            <a:r>
              <a:rPr lang="sr-Latn-RS" altLang="sr-Latn-RS"/>
              <a:t>žaj da radi u svim pretraživačima</a:t>
            </a:r>
          </a:p>
          <a:p>
            <a:r>
              <a:rPr lang="sr-Latn-RS" altLang="sr-Latn-RS"/>
              <a:t>Osnovna funkcionalnost dostupna u svim pretraživačima</a:t>
            </a:r>
            <a:endParaRPr lang="en-US" altLang="sr-Latn-RS"/>
          </a:p>
          <a:p>
            <a:r>
              <a:rPr lang="sr-Latn-RS" altLang="sr-Latn-RS"/>
              <a:t>Semantičko obeležavanje (markup) celog sadržaja</a:t>
            </a:r>
          </a:p>
          <a:p>
            <a:r>
              <a:rPr lang="sr-Latn-RS" altLang="sr-Latn-RS"/>
              <a:t>Izgled i raspored elemenata na strani preko eksternog CSS-a</a:t>
            </a:r>
          </a:p>
          <a:p>
            <a:r>
              <a:rPr lang="sr-Latn-RS" altLang="sr-Latn-RS"/>
              <a:t>Ponašanje definisano isključivo preko eksternog javascripta (Unobtrusive Javascript)</a:t>
            </a:r>
          </a:p>
          <a:p>
            <a:r>
              <a:rPr lang="sr-Latn-RS" altLang="sr-Latn-RS"/>
              <a:t>Uzeti u obzir korisnička podešavanja definisana u pretraživaču</a:t>
            </a:r>
            <a:endParaRPr lang="en-US" altLang="sr-Latn-R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 dirty="0"/>
              <a:t>Progresivno poboljšanje</a:t>
            </a:r>
            <a:endParaRPr lang="en-US" dirty="0"/>
          </a:p>
        </p:txBody>
      </p:sp>
      <p:pic>
        <p:nvPicPr>
          <p:cNvPr id="19460" name="Picture 2" descr="http://cdn.sixrevisions.com/0029-01_progressive_enhancement_primer_thumb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113" y="4724400"/>
            <a:ext cx="52387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292" y="1345094"/>
            <a:ext cx="9700215" cy="5066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Docker Image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 err="1"/>
              <a:t>Slojevi</a:t>
            </a:r>
            <a:endParaRPr dirty="0"/>
          </a:p>
          <a:p>
            <a:pPr marL="0" indent="0"/>
            <a:r>
              <a:rPr lang="en" dirty="0"/>
              <a:t>Docker f</a:t>
            </a:r>
            <a:r>
              <a:rPr lang="en-US" dirty="0" err="1"/>
              <a:t>ajl</a:t>
            </a:r>
            <a:endParaRPr dirty="0"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616" y="1628602"/>
            <a:ext cx="5524500" cy="42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sr-Latn-RS" dirty="0"/>
              <a:t>Perzistencija u </a:t>
            </a:r>
            <a:r>
              <a:rPr lang="en" dirty="0"/>
              <a:t>Docker</a:t>
            </a:r>
            <a:r>
              <a:rPr lang="sr-Latn-RS" dirty="0"/>
              <a:t>u</a:t>
            </a:r>
            <a:endParaRPr dirty="0"/>
          </a:p>
        </p:txBody>
      </p:sp>
      <p:sp>
        <p:nvSpPr>
          <p:cNvPr id="159" name="Google Shape;159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sr-Latn-RS" dirty="0"/>
              <a:t>Mount</a:t>
            </a:r>
          </a:p>
          <a:p>
            <a:pPr marL="0" indent="0"/>
            <a:r>
              <a:rPr lang="sr-Latn-RS" dirty="0"/>
              <a:t>Volume</a:t>
            </a:r>
            <a:endParaRPr dirty="0"/>
          </a:p>
          <a:p>
            <a:pPr marL="0" indent="0"/>
            <a:endParaRPr dirty="0"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823" y="2373191"/>
            <a:ext cx="5965000" cy="3036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Docker Swarm</a:t>
            </a:r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/>
              <a:t>Services</a:t>
            </a:r>
            <a:endParaRPr dirty="0"/>
          </a:p>
          <a:p>
            <a:pPr marL="0" indent="0"/>
            <a:r>
              <a:rPr lang="en" dirty="0"/>
              <a:t>Orchestration</a:t>
            </a:r>
            <a:endParaRPr dirty="0"/>
          </a:p>
          <a:p>
            <a:pPr marL="0" indent="0"/>
            <a:r>
              <a:rPr lang="en" dirty="0"/>
              <a:t>Server side</a:t>
            </a:r>
            <a:endParaRPr dirty="0"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811" y="1667316"/>
            <a:ext cx="6096000" cy="42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E95E-19CA-49E1-BD9B-E4468D04E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0E007-5C7D-4BF6-8A24-A506C3788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Open </a:t>
            </a:r>
            <a:r>
              <a:rPr lang="sr-Latn-RS" dirty="0" err="1"/>
              <a:t>source</a:t>
            </a:r>
            <a:r>
              <a:rPr lang="sr-Latn-RS" dirty="0"/>
              <a:t> sistem za automatski </a:t>
            </a:r>
            <a:r>
              <a:rPr lang="sr-Latn-RS" dirty="0" err="1"/>
              <a:t>deployment</a:t>
            </a:r>
            <a:r>
              <a:rPr lang="sr-Latn-RS" dirty="0"/>
              <a:t>, </a:t>
            </a:r>
            <a:r>
              <a:rPr lang="sr-Latn-RS" dirty="0" err="1"/>
              <a:t>skaliranje</a:t>
            </a:r>
            <a:r>
              <a:rPr lang="sr-Latn-RS" dirty="0"/>
              <a:t> i upravljanje </a:t>
            </a:r>
            <a:r>
              <a:rPr lang="sr-Latn-RS" dirty="0" err="1"/>
              <a:t>kontejnerizovanih</a:t>
            </a:r>
            <a:r>
              <a:rPr lang="sr-Latn-RS" dirty="0"/>
              <a:t> aplikacija</a:t>
            </a:r>
          </a:p>
          <a:p>
            <a:r>
              <a:rPr lang="sr-Latn-RS" dirty="0" err="1"/>
              <a:t>Load</a:t>
            </a:r>
            <a:r>
              <a:rPr lang="sr-Latn-RS" dirty="0"/>
              <a:t> </a:t>
            </a:r>
            <a:r>
              <a:rPr lang="sr-Latn-RS" dirty="0" err="1"/>
              <a:t>balancing</a:t>
            </a:r>
            <a:endParaRPr lang="sr-Latn-RS" dirty="0"/>
          </a:p>
          <a:p>
            <a:r>
              <a:rPr lang="sr-Latn-RS" dirty="0"/>
              <a:t>Orkestracija smeštajnog sistema – mogućnost postavljanja po izboru (lokalna baza, </a:t>
            </a:r>
            <a:r>
              <a:rPr lang="sr-Latn-RS" dirty="0" err="1"/>
              <a:t>cloud</a:t>
            </a:r>
            <a:r>
              <a:rPr lang="sr-Latn-RS" dirty="0"/>
              <a:t> provajderi, </a:t>
            </a:r>
            <a:r>
              <a:rPr lang="sr-Latn-RS" dirty="0" err="1"/>
              <a:t>itd</a:t>
            </a:r>
            <a:r>
              <a:rPr lang="sr-Latn-RS" dirty="0"/>
              <a:t>)</a:t>
            </a:r>
          </a:p>
          <a:p>
            <a:r>
              <a:rPr lang="sr-Latn-RS" dirty="0" err="1"/>
              <a:t>Samoizlečenje</a:t>
            </a:r>
            <a:r>
              <a:rPr lang="sr-Latn-RS" dirty="0"/>
              <a:t> – </a:t>
            </a:r>
            <a:r>
              <a:rPr lang="sr-Latn-RS" dirty="0" err="1"/>
              <a:t>restartovanje</a:t>
            </a:r>
            <a:r>
              <a:rPr lang="sr-Latn-RS" dirty="0"/>
              <a:t>, zamena i gašenje kontejnera</a:t>
            </a:r>
          </a:p>
        </p:txBody>
      </p:sp>
    </p:spTree>
    <p:extLst>
      <p:ext uri="{BB962C8B-B14F-4D97-AF65-F5344CB8AC3E}">
        <p14:creationId xmlns:p14="http://schemas.microsoft.com/office/powerpoint/2010/main" val="36026836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92FF6-2E66-4DEC-B81E-A80366A91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err="1"/>
              <a:t>komponente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05BB3-CA9E-49EB-B48C-0AE5995B8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Kluster</a:t>
            </a:r>
            <a:r>
              <a:rPr lang="sr-Latn-RS" dirty="0"/>
              <a:t> – skup čvorova</a:t>
            </a:r>
          </a:p>
          <a:p>
            <a:r>
              <a:rPr lang="sr-Latn-RS" dirty="0"/>
              <a:t>Čvor (</a:t>
            </a:r>
            <a:r>
              <a:rPr lang="sr-Latn-RS" dirty="0" err="1"/>
              <a:t>Node</a:t>
            </a:r>
            <a:r>
              <a:rPr lang="sr-Latn-RS" dirty="0"/>
              <a:t>, r</a:t>
            </a:r>
            <a:r>
              <a:rPr lang="en-US" dirty="0" err="1"/>
              <a:t>adn</a:t>
            </a:r>
            <a:r>
              <a:rPr lang="sr-Latn-RS" dirty="0"/>
              <a:t>a</a:t>
            </a:r>
            <a:r>
              <a:rPr lang="en-US" dirty="0"/>
              <a:t> ma</a:t>
            </a:r>
            <a:r>
              <a:rPr lang="sr-Latn-RS" dirty="0"/>
              <a:t>šina) pokreće </a:t>
            </a:r>
            <a:r>
              <a:rPr lang="sr-Latn-RS" dirty="0" err="1"/>
              <a:t>kontejnerizovanu</a:t>
            </a:r>
            <a:r>
              <a:rPr lang="sr-Latn-RS" dirty="0"/>
              <a:t> </a:t>
            </a:r>
            <a:r>
              <a:rPr lang="sr-Latn-RS" dirty="0" err="1"/>
              <a:t>app</a:t>
            </a:r>
            <a:r>
              <a:rPr lang="sr-Latn-RS" dirty="0"/>
              <a:t>. Sadrži čaure.</a:t>
            </a:r>
          </a:p>
          <a:p>
            <a:r>
              <a:rPr lang="sr-Latn-RS" dirty="0"/>
              <a:t>Čaura (Pod) – skup kontejnera koji pokreću </a:t>
            </a:r>
            <a:r>
              <a:rPr lang="sr-Latn-RS" dirty="0" err="1"/>
              <a:t>app</a:t>
            </a:r>
            <a:r>
              <a:rPr lang="sr-Latn-RS" dirty="0"/>
              <a:t>. Kontejneri imaju deljeni kontekst (mreža, </a:t>
            </a:r>
            <a:r>
              <a:rPr lang="sr-Latn-RS" dirty="0" err="1"/>
              <a:t>filesystem</a:t>
            </a:r>
            <a:r>
              <a:rPr lang="sr-Latn-RS" dirty="0"/>
              <a:t> </a:t>
            </a:r>
            <a:r>
              <a:rPr lang="sr-Latn-RS" dirty="0" err="1"/>
              <a:t>volume</a:t>
            </a:r>
            <a:r>
              <a:rPr lang="sr-Latn-RS" dirty="0"/>
              <a:t>). </a:t>
            </a:r>
            <a:r>
              <a:rPr lang="sr-Latn-RS" dirty="0" err="1"/>
              <a:t>Replikacija</a:t>
            </a:r>
            <a:r>
              <a:rPr lang="sr-Latn-RS" dirty="0"/>
              <a:t> na nivou čaura.</a:t>
            </a:r>
          </a:p>
          <a:p>
            <a:r>
              <a:rPr lang="sr-Latn-RS" dirty="0"/>
              <a:t>Kontrolna ravan – upravlja čvorovima i podovima.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66295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57F9-D9AC-46C0-839A-C113D53D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3A886-A625-4413-9C2B-97BA544B6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F9F877-2B61-49B4-B1CE-281963D83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29" y="2133600"/>
            <a:ext cx="9365983" cy="436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5651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Picture 5">
            <a:extLst>
              <a:ext uri="{FF2B5EF4-FFF2-40B4-BE49-F238E27FC236}">
                <a16:creationId xmlns:a16="http://schemas.microsoft.com/office/drawing/2014/main" id="{2F5A0D42-FBA5-41B1-87D3-2A2934CD7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4" y="0"/>
            <a:ext cx="1175940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2" name="Text Box 2" descr="TextBox 8">
            <a:extLst>
              <a:ext uri="{FF2B5EF4-FFF2-40B4-BE49-F238E27FC236}">
                <a16:creationId xmlns:a16="http://schemas.microsoft.com/office/drawing/2014/main" id="{38FD73DE-03A9-42A1-A92B-DE6D6AF3573A}"/>
              </a:ext>
            </a:extLst>
          </p:cNvPr>
          <p:cNvSpPr txBox="1">
            <a:spLocks/>
          </p:cNvSpPr>
          <p:nvPr/>
        </p:nvSpPr>
        <p:spPr bwMode="auto">
          <a:xfrm>
            <a:off x="765969" y="876300"/>
            <a:ext cx="547608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860" rIns="22860">
            <a:spAutoFit/>
          </a:bodyPr>
          <a:lstStyle/>
          <a:p>
            <a:r>
              <a:rPr lang="en-US" altLang="en-US" sz="3000" b="1">
                <a:solidFill>
                  <a:schemeClr val="accent1"/>
                </a:solidFill>
                <a:latin typeface="Lato Black" charset="0"/>
                <a:sym typeface="Lato Black" charset="0"/>
              </a:rPr>
              <a:t>Kubernetes vs Docker Swarm</a:t>
            </a:r>
          </a:p>
        </p:txBody>
      </p:sp>
      <p:sp>
        <p:nvSpPr>
          <p:cNvPr id="5123" name="Text Box 3" descr="Subtitle 2">
            <a:extLst>
              <a:ext uri="{FF2B5EF4-FFF2-40B4-BE49-F238E27FC236}">
                <a16:creationId xmlns:a16="http://schemas.microsoft.com/office/drawing/2014/main" id="{C440FE41-F600-48CC-8757-E7486C3072D8}"/>
              </a:ext>
            </a:extLst>
          </p:cNvPr>
          <p:cNvSpPr txBox="1">
            <a:spLocks/>
          </p:cNvSpPr>
          <p:nvPr/>
        </p:nvSpPr>
        <p:spPr bwMode="auto">
          <a:xfrm>
            <a:off x="796925" y="2104232"/>
            <a:ext cx="4890294" cy="1583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359" tIns="54359" rIns="54359" bIns="54359">
            <a:spAutoFit/>
          </a:bodyPr>
          <a:lstStyle>
            <a:lvl1pPr marL="457200" indent="-457200"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457200" indent="3656013" defTabSz="1087438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914400" indent="3656013" defTabSz="1087438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1371600" indent="3656013" defTabSz="1087438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1828800" indent="3656013" defTabSz="1087438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latin typeface="Lato" charset="0"/>
                <a:sym typeface="Lato" charset="0"/>
              </a:rPr>
              <a:t>Complex installation, strong resilient cluster</a:t>
            </a:r>
            <a:endParaRPr lang="en-US" altLang="en-US" sz="1200">
              <a:solidFill>
                <a:srgbClr val="000000"/>
              </a:solidFill>
              <a:latin typeface="Open Sans Light" charset="0"/>
              <a:sym typeface="Open Sans Light" charset="0"/>
            </a:endParaRPr>
          </a:p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latin typeface="Lato" charset="0"/>
                <a:sym typeface="Lato" charset="0"/>
              </a:rPr>
              <a:t>Slower scaling due to system complexity, 5000+ nodes</a:t>
            </a:r>
          </a:p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latin typeface="Lato" charset="0"/>
                <a:sym typeface="Lato" charset="0"/>
              </a:rPr>
              <a:t>Autoscaling</a:t>
            </a:r>
            <a:endParaRPr lang="en-US" altLang="en-US" sz="1200">
              <a:solidFill>
                <a:srgbClr val="000000"/>
              </a:solidFill>
              <a:latin typeface="Open Sans Light" charset="0"/>
              <a:sym typeface="Open Sans Light" charset="0"/>
            </a:endParaRPr>
          </a:p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latin typeface="Lato" charset="0"/>
                <a:sym typeface="Lato" charset="0"/>
              </a:rPr>
              <a:t>Optimized for a single large cluster</a:t>
            </a:r>
          </a:p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latin typeface="Lato" charset="0"/>
                <a:sym typeface="Lato" charset="0"/>
              </a:rPr>
              <a:t>Regular health checks</a:t>
            </a:r>
          </a:p>
        </p:txBody>
      </p:sp>
      <p:sp>
        <p:nvSpPr>
          <p:cNvPr id="5124" name="Text Box 4" descr="TextBox 14">
            <a:extLst>
              <a:ext uri="{FF2B5EF4-FFF2-40B4-BE49-F238E27FC236}">
                <a16:creationId xmlns:a16="http://schemas.microsoft.com/office/drawing/2014/main" id="{B45E77FE-4AAB-4719-B85E-DE95B099A566}"/>
              </a:ext>
            </a:extLst>
          </p:cNvPr>
          <p:cNvSpPr txBox="1">
            <a:spLocks/>
          </p:cNvSpPr>
          <p:nvPr/>
        </p:nvSpPr>
        <p:spPr bwMode="auto">
          <a:xfrm>
            <a:off x="846932" y="1781175"/>
            <a:ext cx="270351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860" rIns="22860">
            <a:spAutoFit/>
          </a:bodyPr>
          <a:lstStyle/>
          <a:p>
            <a:r>
              <a:rPr lang="en-US" altLang="en-US" sz="900" b="1">
                <a:solidFill>
                  <a:schemeClr val="accent1"/>
                </a:solidFill>
                <a:latin typeface="Lato Black" charset="0"/>
                <a:sym typeface="Lato Black" charset="0"/>
              </a:rPr>
              <a:t>Kubernetes</a:t>
            </a:r>
          </a:p>
        </p:txBody>
      </p:sp>
      <p:sp>
        <p:nvSpPr>
          <p:cNvPr id="5125" name="Text Box 5" descr="Subtitle 2">
            <a:extLst>
              <a:ext uri="{FF2B5EF4-FFF2-40B4-BE49-F238E27FC236}">
                <a16:creationId xmlns:a16="http://schemas.microsoft.com/office/drawing/2014/main" id="{A56F75EE-8E76-4D3E-9BB9-96AD4BC64005}"/>
              </a:ext>
            </a:extLst>
          </p:cNvPr>
          <p:cNvSpPr txBox="1">
            <a:spLocks/>
          </p:cNvSpPr>
          <p:nvPr/>
        </p:nvSpPr>
        <p:spPr bwMode="auto">
          <a:xfrm>
            <a:off x="6493669" y="2104232"/>
            <a:ext cx="4903788" cy="1583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359" tIns="54359" rIns="54359" bIns="54359">
            <a:spAutoFit/>
          </a:bodyPr>
          <a:lstStyle>
            <a:lvl1pPr marL="457200" indent="-457200"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457200" indent="3656013" defTabSz="1087438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914400" indent="3656013" defTabSz="1087438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1371600" indent="3656013" defTabSz="1087438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1828800" indent="3656013" defTabSz="1087438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latin typeface="Lato" charset="0"/>
                <a:sym typeface="Lato" charset="0"/>
              </a:rPr>
              <a:t>Simple installation, single point of failure</a:t>
            </a:r>
            <a:endParaRPr lang="en-US" altLang="en-US" sz="1200">
              <a:solidFill>
                <a:srgbClr val="000000"/>
              </a:solidFill>
              <a:latin typeface="Open Sans Light" charset="0"/>
              <a:sym typeface="Open Sans Light" charset="0"/>
            </a:endParaRPr>
          </a:p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latin typeface="Lato" charset="0"/>
                <a:sym typeface="Lato" charset="0"/>
              </a:rPr>
              <a:t>Faster scaling, 2000+ nodes</a:t>
            </a:r>
          </a:p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latin typeface="Lato" charset="0"/>
                <a:sym typeface="Lato" charset="0"/>
              </a:rPr>
              <a:t>Manual scaling</a:t>
            </a:r>
            <a:endParaRPr lang="en-US" altLang="en-US" sz="1200">
              <a:solidFill>
                <a:srgbClr val="000000"/>
              </a:solidFill>
              <a:latin typeface="Open Sans Light" charset="0"/>
              <a:sym typeface="Open Sans Light" charset="0"/>
            </a:endParaRPr>
          </a:p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latin typeface="Lato" charset="0"/>
                <a:sym typeface="Lato" charset="0"/>
              </a:rPr>
              <a:t>Optimized for smaller clusters</a:t>
            </a:r>
          </a:p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latin typeface="Lato" charset="0"/>
                <a:sym typeface="Lato" charset="0"/>
              </a:rPr>
              <a:t>Manual health checks</a:t>
            </a:r>
          </a:p>
        </p:txBody>
      </p:sp>
      <p:sp>
        <p:nvSpPr>
          <p:cNvPr id="5126" name="Text Box 6" descr="TextBox 16">
            <a:extLst>
              <a:ext uri="{FF2B5EF4-FFF2-40B4-BE49-F238E27FC236}">
                <a16:creationId xmlns:a16="http://schemas.microsoft.com/office/drawing/2014/main" id="{E05B30DF-18C3-4A8B-88E5-58A3681C12EF}"/>
              </a:ext>
            </a:extLst>
          </p:cNvPr>
          <p:cNvSpPr txBox="1">
            <a:spLocks/>
          </p:cNvSpPr>
          <p:nvPr/>
        </p:nvSpPr>
        <p:spPr bwMode="auto">
          <a:xfrm>
            <a:off x="6542882" y="1781175"/>
            <a:ext cx="2704306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860" rIns="22860">
            <a:spAutoFit/>
          </a:bodyPr>
          <a:lstStyle/>
          <a:p>
            <a:r>
              <a:rPr lang="en-US" altLang="en-US" sz="900" b="1">
                <a:solidFill>
                  <a:schemeClr val="accent1"/>
                </a:solidFill>
                <a:latin typeface="Lato Black" charset="0"/>
                <a:sym typeface="Lato Black" charset="0"/>
              </a:rPr>
              <a:t>Docker Swarm</a:t>
            </a:r>
          </a:p>
        </p:txBody>
      </p:sp>
    </p:spTree>
  </p:cSld>
  <p:clrMapOvr>
    <a:masterClrMapping/>
  </p:clrMapOvr>
  <p:transition spd="med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SPA </a:t>
            </a:r>
            <a:r>
              <a:rPr lang="sr-Latn-RS" sz="6000" dirty="0"/>
              <a:t>(Single Page Apps)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0246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1981200" y="2020824"/>
            <a:ext cx="8229600" cy="4075176"/>
          </a:xfrm>
          <a:prstGeom prst="rect">
            <a:avLst/>
          </a:prstGeo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/>
              <a:t>Single Page Applications – </a:t>
            </a:r>
            <a:r>
              <a:rPr lang="en-US" dirty="0" err="1"/>
              <a:t>Javascript</a:t>
            </a:r>
            <a:r>
              <a:rPr lang="en-US" dirty="0"/>
              <a:t> + </a:t>
            </a:r>
            <a:r>
              <a:rPr lang="en-US" dirty="0" err="1"/>
              <a:t>RESTful</a:t>
            </a:r>
            <a:r>
              <a:rPr lang="en-US" dirty="0"/>
              <a:t> </a:t>
            </a:r>
            <a:r>
              <a:rPr lang="en-US" dirty="0" err="1"/>
              <a:t>servis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Angular, </a:t>
            </a:r>
            <a:r>
              <a:rPr lang="en-US" dirty="0" err="1"/>
              <a:t>Rect</a:t>
            </a:r>
            <a:r>
              <a:rPr lang="en-US" dirty="0"/>
              <a:t>, Vue,…</a:t>
            </a:r>
            <a:endParaRPr lang="sr-Latn-R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 </a:t>
            </a:r>
            <a:r>
              <a:rPr lang="en-US" dirty="0" err="1"/>
              <a:t>aplikacije</a:t>
            </a:r>
            <a:endParaRPr lang="sr-Latn-RS" dirty="0"/>
          </a:p>
        </p:txBody>
      </p:sp>
      <p:sp>
        <p:nvSpPr>
          <p:cNvPr id="4" name="AutoShape 2" descr="Image result for angular js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r-Latn-R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8" y="3048001"/>
            <a:ext cx="6867525" cy="35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73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1981200" y="2020888"/>
            <a:ext cx="8229600" cy="4075112"/>
          </a:xfrm>
        </p:spPr>
        <p:txBody>
          <a:bodyPr/>
          <a:lstStyle/>
          <a:p>
            <a:r>
              <a:rPr lang="sr-Latn-RS" altLang="sr-Latn-RS"/>
              <a:t>HTML ne sme da sadrži CSS i Javascript</a:t>
            </a:r>
          </a:p>
          <a:p>
            <a:r>
              <a:rPr lang="sr-Latn-RS" altLang="sr-Latn-RS"/>
              <a:t>Javascript event handleri i widgeti se inicijalizuju po završetku učitavanja strane</a:t>
            </a:r>
          </a:p>
          <a:p>
            <a:r>
              <a:rPr lang="sr-Latn-RS" altLang="sr-Latn-RS"/>
              <a:t>Linkovi ka eksternim CSS fajlovima u headeru</a:t>
            </a:r>
          </a:p>
          <a:p>
            <a:r>
              <a:rPr lang="sr-Latn-RS" altLang="sr-Latn-RS"/>
              <a:t>Skript elementi su poslednji elementi na strani (u body elementu)</a:t>
            </a:r>
          </a:p>
          <a:p>
            <a:r>
              <a:rPr lang="sr-Latn-RS" altLang="sr-Latn-RS"/>
              <a:t>Dodatne informacije o elementu stavljati u data-* atribute</a:t>
            </a:r>
            <a:endParaRPr lang="en-US" altLang="sr-Latn-RS"/>
          </a:p>
          <a:p>
            <a:r>
              <a:rPr lang="en-US" altLang="sr-Latn-RS"/>
              <a:t>Koristiti web fontove</a:t>
            </a:r>
            <a:endParaRPr lang="sr-Latn-RS" altLang="sr-Latn-RS"/>
          </a:p>
          <a:p>
            <a:endParaRPr lang="en-US" altLang="sr-Latn-R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 dirty="0"/>
              <a:t>Principi izrade HTML strane</a:t>
            </a:r>
            <a:endParaRPr lang="en-US" dirty="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AF65-D052-4E22-A47A-037BC3986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Progresivne</a:t>
            </a:r>
            <a:r>
              <a:rPr lang="en-US" dirty="0"/>
              <a:t> Web </a:t>
            </a:r>
            <a:r>
              <a:rPr lang="en-US" dirty="0" err="1"/>
              <a:t>Aplikacije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EFF56-7BB0-4F38-9D28-94461600B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Nezavisna od browsera</a:t>
            </a:r>
            <a:r>
              <a:rPr lang="en-US" dirty="0"/>
              <a:t> (</a:t>
            </a:r>
            <a:r>
              <a:rPr lang="en-US" dirty="0" err="1"/>
              <a:t>prinicip</a:t>
            </a:r>
            <a:r>
              <a:rPr lang="en-US" dirty="0"/>
              <a:t> </a:t>
            </a:r>
            <a:r>
              <a:rPr lang="en-US" dirty="0" err="1"/>
              <a:t>progresivnog</a:t>
            </a:r>
            <a:r>
              <a:rPr lang="en-US" dirty="0"/>
              <a:t> </a:t>
            </a:r>
            <a:r>
              <a:rPr lang="en-US" dirty="0" err="1"/>
              <a:t>pobolj</a:t>
            </a:r>
            <a:r>
              <a:rPr lang="sr-Latn-RS" dirty="0"/>
              <a:t>šanja)</a:t>
            </a:r>
          </a:p>
          <a:p>
            <a:r>
              <a:rPr lang="sr-Latn-RS" dirty="0"/>
              <a:t>Nezavisna od uređaja (responsive)</a:t>
            </a:r>
          </a:p>
          <a:p>
            <a:r>
              <a:rPr lang="sr-Latn-RS" dirty="0"/>
              <a:t>Nezavisna od konekcije (offline podrška, kako i za sporije mreže)</a:t>
            </a:r>
          </a:p>
          <a:p>
            <a:r>
              <a:rPr lang="sr-Latn-RS" dirty="0"/>
              <a:t>Nalik na native aplikacije (izgled, interkacija, navigacija)</a:t>
            </a:r>
          </a:p>
          <a:p>
            <a:r>
              <a:rPr lang="sr-Latn-RS" dirty="0"/>
              <a:t>Ažurna (uvek ima najsvežije podatke, pribavljene putem service workera)</a:t>
            </a:r>
          </a:p>
          <a:p>
            <a:r>
              <a:rPr lang="sr-Latn-RS" dirty="0"/>
              <a:t>Sigurna (HTTPS)</a:t>
            </a:r>
          </a:p>
          <a:p>
            <a:r>
              <a:rPr lang="sr-Latn-RS" dirty="0"/>
              <a:t>Vidljiva (pretraživači je mogu otkriti)</a:t>
            </a:r>
          </a:p>
          <a:p>
            <a:r>
              <a:rPr lang="sr-Latn-RS" dirty="0"/>
              <a:t>Obaveštava o novom sadržaju (notifikacije i ostali mehanizmi koji skreću pažnju korisniku, čak iako ne koristi aplikaciju)</a:t>
            </a:r>
          </a:p>
          <a:p>
            <a:r>
              <a:rPr lang="sr-Latn-RS" dirty="0"/>
              <a:t>Instalabilna (bez potrebe za app store-om; web app manifest	)</a:t>
            </a:r>
          </a:p>
          <a:p>
            <a:r>
              <a:rPr lang="sr-Latn-RS" dirty="0"/>
              <a:t>Linkabilna (može se podeliti putem linka, bez kompleksne instalacije)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4748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8163-A8D2-4DAE-9C2A-F8342FBE1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Progresivne Web Aplikacije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2BAC2-2452-42BF-B4F2-4C29D30B9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445" y="2133600"/>
            <a:ext cx="8915400" cy="3777622"/>
          </a:xfrm>
        </p:spPr>
        <p:txBody>
          <a:bodyPr/>
          <a:lstStyle/>
          <a:p>
            <a:r>
              <a:rPr lang="sr-Latn-RS" dirty="0"/>
              <a:t>Offline podrška</a:t>
            </a:r>
          </a:p>
          <a:p>
            <a:r>
              <a:rPr lang="sr-Latn-RS" dirty="0"/>
              <a:t>Service Worker-i (Javascript skripta koja se izvršava u pozadini, u posebnoj niti. Upotreba:</a:t>
            </a:r>
          </a:p>
          <a:p>
            <a:pPr lvl="1"/>
            <a:r>
              <a:rPr lang="sr-Latn-RS" dirty="0"/>
              <a:t>Keširanje podataka</a:t>
            </a:r>
          </a:p>
          <a:p>
            <a:pPr lvl="1"/>
            <a:r>
              <a:rPr lang="sr-Latn-RS" dirty="0"/>
              <a:t>Sinhronizacija u pozadini</a:t>
            </a:r>
          </a:p>
          <a:p>
            <a:pPr lvl="1"/>
            <a:r>
              <a:rPr lang="sr-Latn-RS" dirty="0"/>
              <a:t>Push notifikcije</a:t>
            </a:r>
          </a:p>
          <a:p>
            <a:r>
              <a:rPr lang="sr-Latn-RS" dirty="0"/>
              <a:t>Web App Manifest (JSON fajl koji opisuje aplikaciju i koje resurse ona koristi)</a:t>
            </a:r>
          </a:p>
          <a:p>
            <a:r>
              <a:rPr lang="sr-Latn-RS" dirty="0"/>
              <a:t>PWA vs Native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9134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DE3A-CA0C-4530-98AC-7AD96C675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Assembly (WASM)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56CD8-12E3-4785-BD03-02012AEE59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Jezik</a:t>
            </a:r>
            <a:r>
              <a:rPr lang="en-US" dirty="0"/>
              <a:t> </a:t>
            </a:r>
            <a:r>
              <a:rPr lang="en-US" dirty="0" err="1"/>
              <a:t>niskog</a:t>
            </a:r>
            <a:r>
              <a:rPr lang="en-US" dirty="0"/>
              <a:t> </a:t>
            </a:r>
            <a:r>
              <a:rPr lang="en-US" dirty="0" err="1"/>
              <a:t>nivoa</a:t>
            </a:r>
            <a:r>
              <a:rPr lang="en-US" dirty="0"/>
              <a:t>, </a:t>
            </a:r>
            <a:r>
              <a:rPr lang="en-US" dirty="0" err="1"/>
              <a:t>nalik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assembler</a:t>
            </a:r>
            <a:r>
              <a:rPr lang="sr-Latn-RS" dirty="0"/>
              <a:t>,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kompaktnim</a:t>
            </a:r>
            <a:r>
              <a:rPr lang="sr-Latn-RS" dirty="0"/>
              <a:t> binarni</a:t>
            </a:r>
            <a:r>
              <a:rPr lang="en-US" dirty="0"/>
              <a:t>m</a:t>
            </a:r>
            <a:r>
              <a:rPr lang="sr-Latn-RS" dirty="0"/>
              <a:t> format instrukcija (asemblerski jezik)</a:t>
            </a:r>
            <a:r>
              <a:rPr lang="en-US" dirty="0"/>
              <a:t>, </a:t>
            </a:r>
            <a:r>
              <a:rPr lang="sr-Latn-RS" dirty="0"/>
              <a:t>namenjen za stek virtualnu mašinu. </a:t>
            </a:r>
          </a:p>
          <a:p>
            <a:r>
              <a:rPr lang="sr-Latn-RS" dirty="0"/>
              <a:t>Omogućava izvršenje aplikacija visokih performansi uokviru browsera ili na JS virtualnoj mašini</a:t>
            </a:r>
          </a:p>
          <a:p>
            <a:r>
              <a:rPr lang="sr-Latn-RS" dirty="0"/>
              <a:t>Služi kao most između Javascripta i drugih tehnologija višeg nivoa. JS okruženja mogu iskoristiti Wasm uvoženjem njegovih modula u JS kod.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Image result for web assembly vm diagram">
            <a:extLst>
              <a:ext uri="{FF2B5EF4-FFF2-40B4-BE49-F238E27FC236}">
                <a16:creationId xmlns:a16="http://schemas.microsoft.com/office/drawing/2014/main" id="{32B3E5E0-A33C-45A9-AC16-8FB253798A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530" y="2318477"/>
            <a:ext cx="3835400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27228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E839C6-22F8-46E4-AD87-A6B553477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VM </a:t>
            </a:r>
            <a:r>
              <a:rPr lang="en-US" dirty="0" err="1"/>
              <a:t>i</a:t>
            </a:r>
            <a:r>
              <a:rPr lang="en-US" dirty="0"/>
              <a:t> Web Assembly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F66ECCF-4576-42D7-AEB8-8974938D59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err="1"/>
              <a:t>platforma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VM</a:t>
            </a:r>
          </a:p>
          <a:p>
            <a:pPr lvl="1"/>
            <a:r>
              <a:rPr lang="en-US" dirty="0" err="1"/>
              <a:t>Skup</a:t>
            </a:r>
            <a:r>
              <a:rPr lang="en-US" dirty="0"/>
              <a:t> API-ja</a:t>
            </a:r>
            <a:endParaRPr lang="sr-Latn-RS" dirty="0"/>
          </a:p>
          <a:p>
            <a:pPr lvl="1"/>
            <a:endParaRPr lang="sr-Latn-RS" dirty="0"/>
          </a:p>
          <a:p>
            <a:r>
              <a:rPr lang="sr-Latn-RS" dirty="0"/>
              <a:t>WASM je podržan od strane svih browsera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14" name="Picture 2" descr="Image result for web assembly vm diagram">
            <a:extLst>
              <a:ext uri="{FF2B5EF4-FFF2-40B4-BE49-F238E27FC236}">
                <a16:creationId xmlns:a16="http://schemas.microsoft.com/office/drawing/2014/main" id="{D47E3299-34EE-4629-9833-36D882D242E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1375" y="2801267"/>
            <a:ext cx="4313238" cy="242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95242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9FCD7-10A1-4BB8-9A5F-4BE7FA52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Blazor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6E6D1-043C-4EBB-AC64-0EB9CE7F7F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Web okruženje koje izvršava klijentski kod na:</a:t>
            </a:r>
          </a:p>
          <a:p>
            <a:pPr lvl="1"/>
            <a:r>
              <a:rPr lang="sr-Latn-RS" dirty="0"/>
              <a:t>Web Assembly .NET runtime-u</a:t>
            </a:r>
          </a:p>
          <a:p>
            <a:pPr lvl="1"/>
            <a:r>
              <a:rPr lang="sr-Latn-RS" dirty="0"/>
              <a:t>Serveru u ASP.NET Core-u</a:t>
            </a:r>
          </a:p>
          <a:p>
            <a:r>
              <a:rPr lang="sr-Latn-RS" dirty="0"/>
              <a:t>Blazor WebAssembly:</a:t>
            </a:r>
          </a:p>
          <a:p>
            <a:pPr lvl="1"/>
            <a:r>
              <a:rPr lang="sr-Latn-RS" dirty="0"/>
              <a:t>SPA u .NET-u</a:t>
            </a:r>
          </a:p>
          <a:p>
            <a:pPr lvl="1"/>
            <a:r>
              <a:rPr lang="sr-Latn-RS" dirty="0"/>
              <a:t>Koristi WASM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098" name="Picture 2" descr="Blazor WebAssembly runs .NET code in the browser with WebAssembly.">
            <a:extLst>
              <a:ext uri="{FF2B5EF4-FFF2-40B4-BE49-F238E27FC236}">
                <a16:creationId xmlns:a16="http://schemas.microsoft.com/office/drawing/2014/main" id="{08ADB6ED-221C-49FD-95CC-8804CEF57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186" y="2082172"/>
            <a:ext cx="4543425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94145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16A8-7B1F-452C-BE21-DF3F0924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Blazor</a:t>
            </a:r>
            <a:r>
              <a:rPr lang="sr-Latn-RS" dirty="0"/>
              <a:t> Server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52E7F5-9C0F-4AA3-977D-5F2A062D65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Podrška za hostovanje Razor komponenti u ASP.NET Core aplikaciji</a:t>
            </a:r>
          </a:p>
          <a:p>
            <a:r>
              <a:rPr lang="sr-Latn-RS" dirty="0"/>
              <a:t>Ažuriranje UI-a se vriši putem SignalR.</a:t>
            </a:r>
          </a:p>
          <a:p>
            <a:r>
              <a:rPr lang="sr-Latn-RS" dirty="0"/>
              <a:t>UI događaji se šalju serveru, koji šalje odgovor klijentu u vidu UI izmena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 descr="Blazor Server runs .NET code on the server and interacts with the Document Object Model on the client over a SignalR connection">
            <a:extLst>
              <a:ext uri="{FF2B5EF4-FFF2-40B4-BE49-F238E27FC236}">
                <a16:creationId xmlns:a16="http://schemas.microsoft.com/office/drawing/2014/main" id="{183E49A1-B40D-4CEA-8A56-C2F10787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18" y="2326420"/>
            <a:ext cx="4843896" cy="306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71822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8FDF62-D1FA-4937-86CF-668E1C07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Dalji razvoj Web programiranja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A93D6D-065A-4BCF-9D48-4FFA4870A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67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</a:t>
            </a:r>
            <a:r>
              <a:rPr lang="sr-Latn-RS" dirty="0"/>
              <a:t>esponsive</a:t>
            </a:r>
            <a:r>
              <a:rPr lang="en-US" dirty="0"/>
              <a:t> design</a:t>
            </a:r>
          </a:p>
        </p:txBody>
      </p:sp>
      <p:pic>
        <p:nvPicPr>
          <p:cNvPr id="23555" name="Picture 2" descr="http://engage.synecoretech.com/Portals/141995/images/gateway-bank-rwd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133600"/>
            <a:ext cx="571500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1981200" y="2020888"/>
            <a:ext cx="8229600" cy="4075112"/>
          </a:xfrm>
        </p:spPr>
        <p:txBody>
          <a:bodyPr/>
          <a:lstStyle/>
          <a:p>
            <a:r>
              <a:rPr lang="sr-Latn-RS" altLang="sr-Latn-RS"/>
              <a:t>Koncept mreže (fluid grid)</a:t>
            </a:r>
          </a:p>
          <a:p>
            <a:r>
              <a:rPr lang="sr-Latn-RS" altLang="sr-Latn-RS"/>
              <a:t>Fleksibilne slike (dimenzije u relativnim jedinicama), koristiti background-image</a:t>
            </a:r>
          </a:p>
          <a:p>
            <a:r>
              <a:rPr lang="sr-Latn-RS" altLang="sr-Latn-RS"/>
              <a:t>Media queries (selektivna primena CSS-a na osnovu karakteristika uređaja, uglavnom širine ekrana)</a:t>
            </a:r>
          </a:p>
          <a:p>
            <a:r>
              <a:rPr lang="sr-Latn-RS" altLang="sr-Latn-RS"/>
              <a:t>Definisati prekidne tačaka (na osnovu najčešće korišćenih rezolucija)</a:t>
            </a:r>
          </a:p>
          <a:p>
            <a:r>
              <a:rPr lang="sr-Latn-RS" altLang="sr-Latn-RS"/>
              <a:t>Dimenzije predstaviti u relativnim veličinama</a:t>
            </a:r>
          </a:p>
          <a:p>
            <a:endParaRPr lang="sr-Latn-RS" altLang="sr-Latn-RS"/>
          </a:p>
          <a:p>
            <a:endParaRPr lang="sr-Latn-RS" altLang="sr-Latn-RS"/>
          </a:p>
          <a:p>
            <a:endParaRPr lang="sr-Latn-RS" altLang="sr-Latn-RS"/>
          </a:p>
          <a:p>
            <a:endParaRPr lang="en-US" altLang="sr-Latn-RS"/>
          </a:p>
          <a:p>
            <a:endParaRPr lang="en-US" altLang="sr-Latn-R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 dirty="0"/>
              <a:t>Principi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4E5AE1-4293-4842-970A-4C18A5C2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Radna</a:t>
            </a:r>
            <a:r>
              <a:rPr lang="en-US" dirty="0"/>
              <a:t> </a:t>
            </a:r>
            <a:r>
              <a:rPr lang="en-US" dirty="0" err="1"/>
              <a:t>verzija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80C5604-A4A6-44BD-920D-7C21824CB1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Zadnja</a:t>
            </a:r>
            <a:r>
              <a:rPr lang="en-US" dirty="0"/>
              <a:t> </a:t>
            </a:r>
            <a:r>
              <a:rPr lang="en-US" dirty="0" err="1"/>
              <a:t>izmena</a:t>
            </a:r>
            <a:r>
              <a:rPr lang="en-US" dirty="0"/>
              <a:t>: 21.10.2020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12456D-9B23-4B8E-BD0C-6B005A359AF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err="1"/>
              <a:t>Prezentacija</a:t>
            </a:r>
            <a:r>
              <a:rPr lang="en-US" dirty="0"/>
              <a:t> </a:t>
            </a:r>
            <a:r>
              <a:rPr lang="sr-Latn-RS" dirty="0"/>
              <a:t>NE obuhvata kompletno gradivo koje je rađeno na predavanjima</a:t>
            </a:r>
          </a:p>
          <a:p>
            <a:endParaRPr lang="sr-Latn-RS" dirty="0"/>
          </a:p>
          <a:p>
            <a:r>
              <a:rPr lang="sr-Latn-RS" dirty="0"/>
              <a:t>Služi kao dopunski materijal uz predavanja</a:t>
            </a:r>
          </a:p>
          <a:p>
            <a:endParaRPr lang="sr-Latn-RS" dirty="0"/>
          </a:p>
          <a:p>
            <a:r>
              <a:rPr lang="sr-Latn-RS" dirty="0">
                <a:hlinkClick r:id="rId2"/>
              </a:rPr>
              <a:t>Kompletan spisak pitanja</a:t>
            </a:r>
            <a:endParaRPr lang="sr-Latn-RS" dirty="0"/>
          </a:p>
          <a:p>
            <a:pPr marL="194729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955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 dirty="0"/>
              <a:t>Grid</a:t>
            </a:r>
            <a:endParaRPr lang="en-US" dirty="0"/>
          </a:p>
        </p:txBody>
      </p:sp>
      <p:pic>
        <p:nvPicPr>
          <p:cNvPr id="24579" name="Picture 2" descr="https://acme.mybalsamiq.com/projects/responsivewireframes/Hom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1981200"/>
            <a:ext cx="86931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A125D3-2999-45D1-820B-7ADE3BA4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959F3F-1B43-4436-9B87-54E5E3266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14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7BF0-E7E5-49DD-BEC6-848290E3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Podela</a:t>
            </a:r>
            <a:r>
              <a:rPr lang="en-US" dirty="0"/>
              <a:t> </a:t>
            </a:r>
          </a:p>
        </p:txBody>
      </p:sp>
      <p:pic>
        <p:nvPicPr>
          <p:cNvPr id="1026" name="Picture 2" descr="Image result for html css js skeleton">
            <a:extLst>
              <a:ext uri="{FF2B5EF4-FFF2-40B4-BE49-F238E27FC236}">
                <a16:creationId xmlns:a16="http://schemas.microsoft.com/office/drawing/2014/main" id="{906DB521-09E8-4CDE-9CBA-F3A8C7C37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672" y="1829647"/>
            <a:ext cx="5651191" cy="490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401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Osnovi HTML-a</a:t>
            </a: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HTML 5 - Hypertext Markup Language</a:t>
            </a:r>
          </a:p>
          <a:p>
            <a:pPr eaLnBrk="1" hangingPunct="1"/>
            <a:r>
              <a:rPr lang="en-US" altLang="en-US" dirty="0" err="1"/>
              <a:t>Tekst</a:t>
            </a:r>
            <a:r>
              <a:rPr lang="en-US" altLang="en-US" dirty="0"/>
              <a:t> </a:t>
            </a:r>
            <a:r>
              <a:rPr lang="en-US" altLang="en-US" dirty="0" err="1"/>
              <a:t>sa</a:t>
            </a:r>
            <a:r>
              <a:rPr lang="en-US" altLang="en-US" dirty="0"/>
              <a:t> </a:t>
            </a:r>
            <a:r>
              <a:rPr lang="en-US" altLang="en-US" dirty="0" err="1"/>
              <a:t>dodatnim</a:t>
            </a:r>
            <a:r>
              <a:rPr lang="en-US" altLang="en-US" dirty="0"/>
              <a:t> </a:t>
            </a:r>
            <a:r>
              <a:rPr lang="en-US" altLang="en-US" dirty="0" err="1"/>
              <a:t>karakteristikama</a:t>
            </a:r>
            <a:r>
              <a:rPr lang="en-US" altLang="en-US" dirty="0"/>
              <a:t>: </a:t>
            </a:r>
            <a:r>
              <a:rPr lang="en-US" altLang="en-US" dirty="0" err="1"/>
              <a:t>formatiranje</a:t>
            </a:r>
            <a:r>
              <a:rPr lang="en-US" altLang="en-US" dirty="0"/>
              <a:t>, </a:t>
            </a:r>
            <a:r>
              <a:rPr lang="en-US" altLang="en-US" dirty="0" err="1"/>
              <a:t>slike</a:t>
            </a:r>
            <a:r>
              <a:rPr lang="en-US" altLang="en-US" dirty="0"/>
              <a:t>, </a:t>
            </a:r>
            <a:r>
              <a:rPr lang="en-US" altLang="en-US" dirty="0" err="1"/>
              <a:t>multimedija</a:t>
            </a:r>
            <a:r>
              <a:rPr lang="en-US" altLang="en-US" dirty="0"/>
              <a:t> </a:t>
            </a:r>
            <a:r>
              <a:rPr lang="en-US" altLang="en-US" dirty="0" err="1"/>
              <a:t>i</a:t>
            </a:r>
            <a:r>
              <a:rPr lang="en-US" altLang="en-US" dirty="0"/>
              <a:t> </a:t>
            </a:r>
            <a:r>
              <a:rPr lang="en-US" altLang="en-US" dirty="0" err="1"/>
              <a:t>linkovi</a:t>
            </a:r>
            <a:r>
              <a:rPr lang="en-US" altLang="en-US" dirty="0"/>
              <a:t> ka </a:t>
            </a:r>
            <a:r>
              <a:rPr lang="en-US" altLang="en-US" dirty="0" err="1"/>
              <a:t>drugim</a:t>
            </a:r>
            <a:r>
              <a:rPr lang="en-US" altLang="en-US" dirty="0"/>
              <a:t> </a:t>
            </a:r>
            <a:r>
              <a:rPr lang="en-US" altLang="en-US" dirty="0" err="1"/>
              <a:t>dokumentima</a:t>
            </a:r>
            <a:r>
              <a:rPr lang="en-US" altLang="en-US" dirty="0"/>
              <a:t>. </a:t>
            </a:r>
          </a:p>
          <a:p>
            <a:pPr eaLnBrk="1" hangingPunct="1"/>
            <a:r>
              <a:rPr lang="en-US" altLang="en-US" dirty="0" err="1"/>
              <a:t>Podskup</a:t>
            </a:r>
            <a:r>
              <a:rPr lang="en-US" altLang="en-US" dirty="0"/>
              <a:t> XML-a</a:t>
            </a:r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CSS – Cascading Style Sheets</a:t>
            </a: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HTML elementi služe da se </a:t>
            </a:r>
            <a:r>
              <a:rPr lang="sr-Latn-CS" altLang="en-US" b="1">
                <a:solidFill>
                  <a:srgbClr val="FF6600"/>
                </a:solidFill>
              </a:rPr>
              <a:t>napravi sadržaj</a:t>
            </a:r>
            <a:r>
              <a:rPr lang="sr-Latn-CS" altLang="en-US"/>
              <a:t> Web strane (u smislu strukture strane): ovo ovde je naslov, zatim ide podnaslov, pa slika, itd... </a:t>
            </a:r>
          </a:p>
          <a:p>
            <a:pPr eaLnBrk="1" hangingPunct="1"/>
            <a:r>
              <a:rPr lang="sr-Latn-CS" altLang="en-US"/>
              <a:t>Stilovi definišu </a:t>
            </a:r>
            <a:r>
              <a:rPr lang="sr-Latn-CS" altLang="en-US" b="1">
                <a:solidFill>
                  <a:srgbClr val="FF6600"/>
                </a:solidFill>
              </a:rPr>
              <a:t>kako da se prikažu</a:t>
            </a:r>
            <a:r>
              <a:rPr lang="sr-Latn-CS" altLang="en-US"/>
              <a:t> HTML elementi</a:t>
            </a:r>
          </a:p>
          <a:p>
            <a:pPr eaLnBrk="1" hangingPunct="1"/>
            <a:r>
              <a:rPr lang="sr-Latn-CS" altLang="en-US"/>
              <a:t>Oni definišu kako će naslov izgledati, gde će biti pozicija slike, kakva će biti slova u tekstu, itd.</a:t>
            </a:r>
          </a:p>
          <a:p>
            <a:pPr eaLnBrk="1" hangingPunct="1"/>
            <a:endParaRPr lang="sr-Latn-C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HTML se sastoji od: </a:t>
            </a:r>
          </a:p>
          <a:p>
            <a:pPr lvl="1" eaLnBrk="1" hangingPunct="1"/>
            <a:r>
              <a:rPr lang="sr-Latn-CS" altLang="en-US" b="1"/>
              <a:t>elemenata,</a:t>
            </a:r>
            <a:r>
              <a:rPr lang="sr-Latn-CS" altLang="en-US"/>
              <a:t> 		</a:t>
            </a:r>
            <a:r>
              <a:rPr lang="en-US" altLang="en-US"/>
              <a:t>&lt;div&gt;  &lt;/div&gt;</a:t>
            </a:r>
            <a:endParaRPr lang="sr-Latn-CS" altLang="en-US"/>
          </a:p>
          <a:p>
            <a:pPr lvl="1" eaLnBrk="1" hangingPunct="1"/>
            <a:r>
              <a:rPr lang="sr-Latn-CS" altLang="en-US" b="1"/>
              <a:t>atributa, </a:t>
            </a:r>
            <a:r>
              <a:rPr lang="en-US" altLang="en-US" b="1"/>
              <a:t>			</a:t>
            </a:r>
            <a:r>
              <a:rPr lang="en-US" altLang="en-US"/>
              <a:t>&lt;div </a:t>
            </a:r>
            <a:r>
              <a:rPr lang="en-US" altLang="en-US" b="1">
                <a:solidFill>
                  <a:srgbClr val="FF6600"/>
                </a:solidFill>
              </a:rPr>
              <a:t>style=“…”</a:t>
            </a:r>
            <a:r>
              <a:rPr lang="en-US" altLang="en-US"/>
              <a:t>&gt;</a:t>
            </a:r>
            <a:endParaRPr lang="sr-Latn-CS" altLang="en-US"/>
          </a:p>
          <a:p>
            <a:pPr lvl="1" eaLnBrk="1" hangingPunct="1"/>
            <a:r>
              <a:rPr lang="sr-Latn-CS" altLang="en-US" b="1"/>
              <a:t>komentara i </a:t>
            </a:r>
            <a:r>
              <a:rPr lang="en-US" altLang="en-US" b="1"/>
              <a:t>		</a:t>
            </a:r>
            <a:r>
              <a:rPr lang="en-US" altLang="en-US"/>
              <a:t>&lt;!--  …  --&gt;</a:t>
            </a:r>
            <a:endParaRPr lang="sr-Latn-CS" altLang="en-US"/>
          </a:p>
          <a:p>
            <a:pPr lvl="1" eaLnBrk="1" hangingPunct="1"/>
            <a:r>
              <a:rPr lang="sr-Latn-CS" altLang="en-US" b="1"/>
              <a:t>znakovnih referenci</a:t>
            </a:r>
            <a:r>
              <a:rPr lang="sr-Latn-CS" altLang="en-US"/>
              <a:t>. </a:t>
            </a:r>
            <a:r>
              <a:rPr lang="en-US" altLang="en-US"/>
              <a:t>  &amp;quot predstavlja “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Struktura HTML dokumenta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RS" altLang="en-US"/>
              <a:t>Doctype - </a:t>
            </a:r>
            <a:r>
              <a:rPr lang="en-US" altLang="en-US"/>
              <a:t>Deo za informacije o </a:t>
            </a:r>
            <a:r>
              <a:rPr lang="sr-Latn-RS" altLang="en-US"/>
              <a:t>dokumentu (npr. </a:t>
            </a:r>
            <a:r>
              <a:rPr lang="en-US" altLang="en-US"/>
              <a:t>verzi</a:t>
            </a:r>
            <a:r>
              <a:rPr lang="sr-Latn-RS" altLang="en-US"/>
              <a:t>ja</a:t>
            </a:r>
            <a:r>
              <a:rPr lang="en-US" altLang="en-US"/>
              <a:t> HTML-a</a:t>
            </a:r>
            <a:r>
              <a:rPr lang="sr-Latn-RS" altLang="en-US"/>
              <a:t>)</a:t>
            </a:r>
            <a:endParaRPr lang="sr-Latn-CS" altLang="en-US"/>
          </a:p>
          <a:p>
            <a:pPr eaLnBrk="1" hangingPunct="1"/>
            <a:r>
              <a:rPr lang="en-US" altLang="en-US"/>
              <a:t>Zaglavlje - informacije o dokumentu</a:t>
            </a:r>
            <a:endParaRPr lang="sr-Latn-CS" altLang="en-US"/>
          </a:p>
          <a:p>
            <a:pPr eaLnBrk="1" hangingPunct="1"/>
            <a:r>
              <a:rPr lang="en-US" altLang="en-US"/>
              <a:t>Telo dokumenta – sadr</a:t>
            </a:r>
            <a:r>
              <a:rPr lang="sr-Latn-CS" altLang="en-US"/>
              <a:t>žaj</a:t>
            </a:r>
            <a:r>
              <a:rPr lang="en-US" altLang="en-US"/>
              <a:t>, tj. Skup HTML elemenata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 dirty="0"/>
              <a:t>Pisanje elemenata</a:t>
            </a:r>
            <a:endParaRPr 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Element se sastoji od po</a:t>
            </a:r>
            <a:r>
              <a:rPr lang="sr-Latn-CS" altLang="en-US"/>
              <a:t>četnog dela (tag-a, </a:t>
            </a:r>
            <a:r>
              <a:rPr lang="en-US" altLang="en-US"/>
              <a:t>&lt;div</a:t>
            </a:r>
            <a:r>
              <a:rPr lang="sr-Latn-CS" altLang="en-US"/>
              <a:t>&gt;), sadržaja i završnog dela (&lt;/div&gt;). Npr: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sr-Latn-CS" altLang="en-US"/>
              <a:t>		</a:t>
            </a:r>
            <a:r>
              <a:rPr lang="sr-Latn-CS" altLang="en-US">
                <a:solidFill>
                  <a:srgbClr val="FF6600"/>
                </a:solidFill>
                <a:latin typeface="Courier New" panose="02070309020205020404" pitchFamily="49" charset="0"/>
              </a:rPr>
              <a:t>&lt;div&gt;Novosti&lt;/div&gt;</a:t>
            </a:r>
            <a:endParaRPr lang="en-US" altLang="en-US">
              <a:solidFill>
                <a:srgbClr val="FF6600"/>
              </a:solidFill>
              <a:latin typeface="Courier New" panose="02070309020205020404" pitchFamily="49" charset="0"/>
            </a:endParaRPr>
          </a:p>
          <a:p>
            <a:pPr eaLnBrk="1" hangingPunct="1"/>
            <a:r>
              <a:rPr lang="sr-Latn-CS" altLang="en-US"/>
              <a:t>Neki elementi nemaju sadržaj i krajnji deo, i njima se na kraju početnog dela stavlja /. Npr: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sr-Latn-CS" altLang="en-US"/>
              <a:t>	</a:t>
            </a:r>
            <a:r>
              <a:rPr lang="sr-Latn-CS" altLang="en-US">
                <a:solidFill>
                  <a:srgbClr val="FF6600"/>
                </a:solidFill>
                <a:latin typeface="Courier New" panose="02070309020205020404" pitchFamily="49" charset="0"/>
              </a:rPr>
              <a:t>&lt;br</a:t>
            </a:r>
            <a:r>
              <a:rPr lang="en-US" altLang="en-US">
                <a:solidFill>
                  <a:srgbClr val="FF6600"/>
                </a:solidFill>
                <a:latin typeface="Courier New" panose="02070309020205020404" pitchFamily="49" charset="0"/>
              </a:rPr>
              <a:t> /&gt;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4727576" y="3644900"/>
            <a:ext cx="50657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altLang="en-US" sz="2400">
                <a:solidFill>
                  <a:schemeClr val="tx2"/>
                </a:solidFill>
              </a:rPr>
              <a:t>Crta se stavlja u po</a:t>
            </a:r>
            <a:r>
              <a:rPr lang="sr-Latn-CS" altLang="en-US" sz="2400">
                <a:solidFill>
                  <a:schemeClr val="tx2"/>
                </a:solidFill>
              </a:rPr>
              <a:t>četnom delu kao znak</a:t>
            </a:r>
          </a:p>
          <a:p>
            <a:pPr algn="ctr"/>
            <a:r>
              <a:rPr lang="sr-Latn-CS" altLang="en-US" sz="2400">
                <a:solidFill>
                  <a:schemeClr val="tx2"/>
                </a:solidFill>
              </a:rPr>
              <a:t> da je to ujedno i kraj elementa</a:t>
            </a:r>
            <a:endParaRPr lang="en-US" altLang="en-US" sz="2400">
              <a:solidFill>
                <a:schemeClr val="tx2"/>
              </a:solidFill>
            </a:endParaRPr>
          </a:p>
        </p:txBody>
      </p:sp>
      <p:sp>
        <p:nvSpPr>
          <p:cNvPr id="30725" name="Line 5"/>
          <p:cNvSpPr>
            <a:spLocks noChangeShapeType="1"/>
          </p:cNvSpPr>
          <p:nvPr/>
        </p:nvSpPr>
        <p:spPr bwMode="auto">
          <a:xfrm flipH="1" flipV="1">
            <a:off x="3216275" y="3825875"/>
            <a:ext cx="1295400" cy="153988"/>
          </a:xfrm>
          <a:prstGeom prst="line">
            <a:avLst/>
          </a:prstGeom>
          <a:noFill/>
          <a:ln w="38100">
            <a:solidFill>
              <a:srgbClr val="9ECB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r-Latn-R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1" name="Rectangle 7"/>
          <p:cNvSpPr>
            <a:spLocks noChangeArrowheads="1"/>
          </p:cNvSpPr>
          <p:nvPr/>
        </p:nvSpPr>
        <p:spPr bwMode="auto">
          <a:xfrm>
            <a:off x="1847851" y="2492375"/>
            <a:ext cx="7127875" cy="3052748"/>
          </a:xfrm>
          <a:prstGeom prst="rect">
            <a:avLst/>
          </a:prstGeom>
          <a:solidFill>
            <a:srgbClr val="C9E28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r>
              <a:rPr lang="en-US" alt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&lt;html&gt; </a:t>
            </a:r>
          </a:p>
          <a:p>
            <a:endParaRPr lang="en-US" altLang="en-US" sz="2000" b="1" dirty="0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endParaRPr lang="en-US" altLang="en-US" sz="2000" b="1" dirty="0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endParaRPr lang="en-US" altLang="en-US" sz="2000" b="1" dirty="0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endParaRPr lang="en-US" altLang="en-US" sz="2000" b="1" dirty="0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endParaRPr lang="en-US" altLang="en-US" sz="2000" b="1" dirty="0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endParaRPr lang="en-US" altLang="en-US" sz="2000" b="1" dirty="0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endParaRPr lang="en-US" altLang="en-US" sz="2000" b="1" dirty="0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endParaRPr lang="en-US" altLang="en-US" sz="2000" b="1" dirty="0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r>
              <a:rPr lang="en-US" altLang="en-US" sz="2000" b="1" dirty="0">
                <a:solidFill>
                  <a:schemeClr val="tx2"/>
                </a:solidFill>
                <a:latin typeface="Courier New" panose="02070309020205020404" pitchFamily="49" charset="0"/>
              </a:rPr>
              <a:t>&lt;/html&gt;</a:t>
            </a:r>
            <a:endParaRPr lang="en-US" altLang="en-US" sz="2000" b="1" dirty="0">
              <a:solidFill>
                <a:schemeClr val="tx2"/>
              </a:solidFill>
            </a:endParaRPr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1847851" y="1450976"/>
            <a:ext cx="7127875" cy="89852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panose="02070309020205020404" pitchFamily="49" charset="0"/>
              </a:rPr>
              <a:t>&lt;!doctype html&gt;</a:t>
            </a:r>
            <a:endParaRPr lang="en-US" altLang="en-US" sz="2000" b="1"/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1992313" y="3010279"/>
            <a:ext cx="6191250" cy="10160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r>
              <a:rPr lang="en-US" altLang="en-US" sz="2000" b="1" dirty="0">
                <a:solidFill>
                  <a:schemeClr val="bg2"/>
                </a:solidFill>
                <a:latin typeface="Courier New" panose="02070309020205020404" pitchFamily="49" charset="0"/>
              </a:rPr>
              <a:t>   &lt;head&gt;</a:t>
            </a:r>
          </a:p>
          <a:p>
            <a:r>
              <a:rPr lang="en-US" altLang="en-US" sz="2000" b="1" dirty="0">
                <a:solidFill>
                  <a:schemeClr val="bg2"/>
                </a:solidFill>
                <a:latin typeface="Courier New" panose="02070309020205020404" pitchFamily="49" charset="0"/>
              </a:rPr>
              <a:t>      &lt;title&gt;Web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panose="02070309020205020404" pitchFamily="49" charset="0"/>
              </a:rPr>
              <a:t>strana</a:t>
            </a:r>
            <a:r>
              <a:rPr lang="en-US" altLang="en-US" sz="2000" b="1" dirty="0">
                <a:solidFill>
                  <a:schemeClr val="bg2"/>
                </a:solidFill>
                <a:latin typeface="Courier New" panose="02070309020205020404" pitchFamily="49" charset="0"/>
              </a:rPr>
              <a:t>&lt;/title&gt;</a:t>
            </a:r>
          </a:p>
          <a:p>
            <a:r>
              <a:rPr lang="en-US" altLang="en-US" sz="2000" b="1" dirty="0">
                <a:solidFill>
                  <a:schemeClr val="bg2"/>
                </a:solidFill>
                <a:latin typeface="Courier New" panose="02070309020205020404" pitchFamily="49" charset="0"/>
              </a:rPr>
              <a:t>   &lt;/head&gt;</a:t>
            </a:r>
          </a:p>
        </p:txBody>
      </p:sp>
      <p:sp>
        <p:nvSpPr>
          <p:cNvPr id="67590" name="Rectangle 6"/>
          <p:cNvSpPr>
            <a:spLocks noChangeArrowheads="1"/>
          </p:cNvSpPr>
          <p:nvPr/>
        </p:nvSpPr>
        <p:spPr bwMode="auto">
          <a:xfrm>
            <a:off x="1992313" y="4210663"/>
            <a:ext cx="6191250" cy="104616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panose="02070309020205020404" pitchFamily="49" charset="0"/>
              </a:rPr>
              <a:t>    &lt;body&gt;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panose="02070309020205020404" pitchFamily="49" charset="0"/>
              </a:rPr>
              <a:t>      &lt;p&gt;Hello world!&lt;/p&gt;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panose="02070309020205020404" pitchFamily="49" charset="0"/>
              </a:rPr>
              <a:t>    &lt;/body&gt;</a:t>
            </a:r>
          </a:p>
        </p:txBody>
      </p:sp>
      <p:sp>
        <p:nvSpPr>
          <p:cNvPr id="7" name="Rectangle 2"/>
          <p:cNvSpPr txBox="1">
            <a:spLocks noRot="1" noChangeArrowheads="1"/>
          </p:cNvSpPr>
          <p:nvPr/>
        </p:nvSpPr>
        <p:spPr>
          <a:xfrm>
            <a:off x="1847850" y="269875"/>
            <a:ext cx="76200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800" dirty="0"/>
              <a:t>Primer HTML </a:t>
            </a:r>
            <a:r>
              <a:rPr lang="en-US" sz="4800" dirty="0" err="1"/>
              <a:t>dokumenta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7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7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7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1" grpId="0" animBg="1"/>
      <p:bldP spid="67588" grpId="0" animBg="1"/>
      <p:bldP spid="67589" grpId="0" animBg="1"/>
      <p:bldP spid="6759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Postoji vi</a:t>
            </a:r>
            <a:r>
              <a:rPr lang="sr-Latn-RS" altLang="en-US"/>
              <a:t>še načina prikaza </a:t>
            </a:r>
            <a:r>
              <a:rPr lang="en-US" altLang="en-US"/>
              <a:t>elemenata</a:t>
            </a:r>
            <a:r>
              <a:rPr lang="sr-Latn-RS" altLang="en-US"/>
              <a:t>, a najvažniji su:</a:t>
            </a:r>
            <a:endParaRPr lang="en-US" altLang="en-US"/>
          </a:p>
          <a:p>
            <a:pPr lvl="1" eaLnBrk="1" hangingPunct="1"/>
            <a:r>
              <a:rPr lang="en-US" altLang="en-US" b="1"/>
              <a:t>Blokovi</a:t>
            </a:r>
            <a:r>
              <a:rPr lang="en-US" altLang="en-US"/>
              <a:t> (block-level)</a:t>
            </a:r>
            <a:r>
              <a:rPr lang="sr-Latn-CS" altLang="en-US"/>
              <a:t> -počinju novim redom, mogu da sadrže oba tipa elemenata; npr. P, DIV, TABLE</a:t>
            </a:r>
            <a:endParaRPr lang="en-US" altLang="en-US"/>
          </a:p>
          <a:p>
            <a:pPr lvl="1" eaLnBrk="1" hangingPunct="1"/>
            <a:r>
              <a:rPr lang="sr-Latn-CS" altLang="en-US" b="1"/>
              <a:t>Neposredni</a:t>
            </a:r>
            <a:r>
              <a:rPr lang="sr-Latn-CS" altLang="en-US"/>
              <a:t> (inline, text-level) – ne počinju novim redom, mogu da sadrže samo inline elemente; npr. SPAN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D46DC-732E-4A0B-8ADE-E1DC9857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Uvod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2F1E-96D9-484D-A1B0-EDBCF03EE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Cilj</a:t>
            </a:r>
            <a:r>
              <a:rPr lang="en-US" dirty="0"/>
              <a:t> </a:t>
            </a:r>
            <a:r>
              <a:rPr lang="en-US" dirty="0" err="1"/>
              <a:t>predmeta</a:t>
            </a:r>
            <a:endParaRPr lang="en-US" dirty="0"/>
          </a:p>
          <a:p>
            <a:r>
              <a:rPr lang="en-US" dirty="0" err="1"/>
              <a:t>Gradivo</a:t>
            </a:r>
            <a:r>
              <a:rPr lang="en-US" dirty="0"/>
              <a:t> se a</a:t>
            </a:r>
            <a:r>
              <a:rPr lang="sr-Latn-RS" dirty="0" err="1"/>
              <a:t>žurira</a:t>
            </a:r>
            <a:r>
              <a:rPr lang="sr-Latn-RS" dirty="0"/>
              <a:t> svake godine</a:t>
            </a:r>
          </a:p>
          <a:p>
            <a:r>
              <a:rPr lang="sr-Latn-RS" dirty="0"/>
              <a:t>Projekat uslov za izlazak na ispit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756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Primer</a:t>
            </a:r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1703389" y="1125538"/>
            <a:ext cx="8785225" cy="504031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&lt;html&gt;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&lt;head&gt;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   &lt;title&gt;Moja prva Web strana&lt;/title&gt;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&lt;/head&gt;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&lt;body style="background-color:#acd373"&gt;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    &lt;p </a:t>
            </a:r>
            <a:r>
              <a:rPr lang="sr-Latn-CS" altLang="en-US" b="1">
                <a:latin typeface="Courier New" panose="02070309020205020404" pitchFamily="49" charset="0"/>
              </a:rPr>
              <a:t>id</a:t>
            </a:r>
            <a:r>
              <a:rPr lang="en-US" altLang="en-US" b="1">
                <a:latin typeface="Courier New" panose="02070309020205020404" pitchFamily="49" charset="0"/>
              </a:rPr>
              <a:t>=“par1” style="background-color:#ff6600;“&gt;</a:t>
            </a:r>
            <a:r>
              <a:rPr lang="sr-Latn-CS" altLang="en-US" b="1">
                <a:latin typeface="Courier New" panose="02070309020205020404" pitchFamily="49" charset="0"/>
              </a:rPr>
              <a:t> </a:t>
            </a:r>
            <a:r>
              <a:rPr lang="en-US" altLang="en-US" b="1">
                <a:latin typeface="Courier New" panose="02070309020205020404" pitchFamily="49" charset="0"/>
              </a:rPr>
              <a:t>	Hello&lt;span style="color:white;“&gt;world</a:t>
            </a:r>
            <a:r>
              <a:rPr lang="sr-Latn-CS" altLang="en-US" b="1">
                <a:latin typeface="Courier New" panose="02070309020205020404" pitchFamily="49" charset="0"/>
              </a:rPr>
              <a:t> </a:t>
            </a:r>
            <a:r>
              <a:rPr lang="en-US" altLang="en-US" b="1">
                <a:latin typeface="Courier New" panose="02070309020205020404" pitchFamily="49" charset="0"/>
              </a:rPr>
              <a:t>&lt;/span&gt;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    &lt;/p&gt;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    &lt;div&gt;Hello again&lt;/div&gt;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&lt;/body&gt;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&lt;/html&gt;</a:t>
            </a: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4079876" y="1196976"/>
            <a:ext cx="4176713" cy="57626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5400000" scaled="1"/>
          </a:gra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altLang="en-US">
                <a:solidFill>
                  <a:schemeClr val="bg2"/>
                </a:solidFill>
                <a:latin typeface="Tahoma" panose="020B0604030504040204" pitchFamily="34" charset="0"/>
              </a:rPr>
              <a:t>Paragraf sa identifikatorom “par1”</a:t>
            </a:r>
          </a:p>
        </p:txBody>
      </p:sp>
      <p:sp>
        <p:nvSpPr>
          <p:cNvPr id="70661" name="Line 5"/>
          <p:cNvSpPr>
            <a:spLocks noChangeShapeType="1"/>
          </p:cNvSpPr>
          <p:nvPr/>
        </p:nvSpPr>
        <p:spPr bwMode="auto">
          <a:xfrm flipH="1">
            <a:off x="2640014" y="1773238"/>
            <a:ext cx="2447925" cy="12954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r-Latn-RS"/>
          </a:p>
        </p:txBody>
      </p:sp>
      <p:sp>
        <p:nvSpPr>
          <p:cNvPr id="70662" name="Rectangle 6"/>
          <p:cNvSpPr>
            <a:spLocks noChangeArrowheads="1"/>
          </p:cNvSpPr>
          <p:nvPr/>
        </p:nvSpPr>
        <p:spPr bwMode="auto">
          <a:xfrm>
            <a:off x="4656139" y="4652964"/>
            <a:ext cx="5329237" cy="720725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5400000" scaled="1"/>
          </a:gra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sr-Latn-CS" altLang="en-US">
                <a:solidFill>
                  <a:schemeClr val="bg2"/>
                </a:solidFill>
                <a:latin typeface="Tahoma" panose="020B0604030504040204" pitchFamily="34" charset="0"/>
              </a:rPr>
              <a:t>SPAN inline element; style atribut predstavlja</a:t>
            </a:r>
          </a:p>
          <a:p>
            <a:pPr algn="ctr"/>
            <a:r>
              <a:rPr lang="sr-Latn-CS" altLang="en-US">
                <a:solidFill>
                  <a:schemeClr val="bg2"/>
                </a:solidFill>
                <a:latin typeface="Tahoma" panose="020B0604030504040204" pitchFamily="34" charset="0"/>
              </a:rPr>
              <a:t>CSS</a:t>
            </a:r>
            <a:r>
              <a:rPr lang="sr-Latn-CS" altLang="en-US">
                <a:latin typeface="Tahoma" panose="020B0604030504040204" pitchFamily="34" charset="0"/>
              </a:rPr>
              <a:t> </a:t>
            </a:r>
            <a:r>
              <a:rPr lang="sr-Latn-CS" altLang="en-US">
                <a:solidFill>
                  <a:schemeClr val="bg2"/>
                </a:solidFill>
                <a:latin typeface="Tahoma" panose="020B0604030504040204" pitchFamily="34" charset="0"/>
              </a:rPr>
              <a:t>objekat pridružen ovom SPAN elementu</a:t>
            </a:r>
            <a:endParaRPr lang="en-US" altLang="en-US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70663" name="Line 7"/>
          <p:cNvSpPr>
            <a:spLocks noChangeShapeType="1"/>
          </p:cNvSpPr>
          <p:nvPr/>
        </p:nvSpPr>
        <p:spPr bwMode="auto">
          <a:xfrm flipH="1" flipV="1">
            <a:off x="4151314" y="3573464"/>
            <a:ext cx="2160587" cy="935037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r-Latn-RS"/>
          </a:p>
        </p:txBody>
      </p:sp>
      <p:sp>
        <p:nvSpPr>
          <p:cNvPr id="70664" name="Rectangle 8"/>
          <p:cNvSpPr>
            <a:spLocks noChangeArrowheads="1"/>
          </p:cNvSpPr>
          <p:nvPr/>
        </p:nvSpPr>
        <p:spPr bwMode="auto">
          <a:xfrm>
            <a:off x="3359151" y="3284539"/>
            <a:ext cx="5616575" cy="288925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0665" name="Rectangle 9"/>
          <p:cNvSpPr>
            <a:spLocks noChangeArrowheads="1"/>
          </p:cNvSpPr>
          <p:nvPr/>
        </p:nvSpPr>
        <p:spPr bwMode="auto">
          <a:xfrm>
            <a:off x="2279650" y="3068638"/>
            <a:ext cx="6769100" cy="792162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0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0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0" grpId="0" animBg="1"/>
      <p:bldP spid="70661" grpId="0" animBg="1"/>
      <p:bldP spid="70662" grpId="0" animBg="1"/>
      <p:bldP spid="70663" grpId="0" animBg="1"/>
      <p:bldP spid="70664" grpId="0" animBg="1"/>
      <p:bldP spid="7066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HTML i CSS</a:t>
            </a: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Svaki HTML element ima pridružen CSS objekat i uokviren je kutijom (box model) čiji je izgled definisan tim CSS objektom.</a:t>
            </a:r>
          </a:p>
        </p:txBody>
      </p:sp>
      <p:pic>
        <p:nvPicPr>
          <p:cNvPr id="34820" name="Picture 5" descr="Image illustrating the relationship between content, padding, borders, and margin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9" y="3217864"/>
            <a:ext cx="412432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Osnovne kategorije CSS objekta</a:t>
            </a: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 dirty="0"/>
              <a:t>CSS objekat se sastoji od mnoštva atributa</a:t>
            </a:r>
            <a:r>
              <a:rPr lang="en-US" altLang="en-US" dirty="0"/>
              <a:t>; </a:t>
            </a:r>
            <a:r>
              <a:rPr lang="en-US" altLang="en-US" dirty="0" err="1"/>
              <a:t>Najkori</a:t>
            </a:r>
            <a:r>
              <a:rPr lang="sr-Latn-RS" altLang="en-US" dirty="0" err="1"/>
              <a:t>šćenij</a:t>
            </a:r>
            <a:r>
              <a:rPr lang="en-US" altLang="en-US" dirty="0" err="1"/>
              <a:t>i</a:t>
            </a:r>
            <a:r>
              <a:rPr lang="sr-Latn-CS" altLang="en-US" dirty="0"/>
              <a:t>:</a:t>
            </a:r>
          </a:p>
          <a:p>
            <a:pPr lvl="1" eaLnBrk="1" hangingPunct="1"/>
            <a:r>
              <a:rPr lang="sr-Latn-CS" altLang="en-US" dirty="0" err="1"/>
              <a:t>Border</a:t>
            </a:r>
            <a:r>
              <a:rPr lang="sr-Latn-CS" altLang="en-US" dirty="0"/>
              <a:t> - Izgled okvira </a:t>
            </a:r>
          </a:p>
          <a:p>
            <a:pPr lvl="1" eaLnBrk="1" hangingPunct="1"/>
            <a:r>
              <a:rPr lang="sr-Latn-CS" altLang="en-US" dirty="0"/>
              <a:t>Margin - Udaljenost od drugih elemenata </a:t>
            </a:r>
          </a:p>
          <a:p>
            <a:pPr lvl="1" eaLnBrk="1" hangingPunct="1"/>
            <a:r>
              <a:rPr lang="sr-Latn-CS" altLang="en-US" dirty="0" err="1"/>
              <a:t>Padding</a:t>
            </a:r>
            <a:r>
              <a:rPr lang="sr-Latn-CS" altLang="en-US" dirty="0"/>
              <a:t> – Udaljenost od okvira do sadržaja</a:t>
            </a:r>
          </a:p>
          <a:p>
            <a:pPr lvl="1" eaLnBrk="1" hangingPunct="1"/>
            <a:r>
              <a:rPr lang="sr-Latn-CS" altLang="en-US" dirty="0"/>
              <a:t>Font – Izgled slova</a:t>
            </a:r>
          </a:p>
          <a:p>
            <a:pPr lvl="1" eaLnBrk="1" hangingPunct="1"/>
            <a:r>
              <a:rPr lang="sr-Latn-CS" altLang="en-US" dirty="0" err="1"/>
              <a:t>Background</a:t>
            </a:r>
            <a:r>
              <a:rPr lang="sr-Latn-CS" altLang="en-US" dirty="0"/>
              <a:t> – Izgled pozadine</a:t>
            </a:r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Deklarisanje stilova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Tri na</a:t>
            </a:r>
            <a:r>
              <a:rPr lang="sr-Latn-CS" altLang="en-US"/>
              <a:t>čina za deklarisanje stilova</a:t>
            </a:r>
          </a:p>
          <a:p>
            <a:pPr lvl="1" eaLnBrk="1" hangingPunct="1"/>
            <a:r>
              <a:rPr lang="sr-Latn-CS" altLang="en-US"/>
              <a:t>U style elementu uokviru strane</a:t>
            </a:r>
          </a:p>
          <a:p>
            <a:pPr lvl="1" eaLnBrk="1" hangingPunct="1"/>
            <a:r>
              <a:rPr lang="sr-Latn-CS" altLang="en-US"/>
              <a:t>U style atributu uokviru samog elementa</a:t>
            </a:r>
          </a:p>
          <a:p>
            <a:pPr lvl="1" eaLnBrk="1" hangingPunct="1"/>
            <a:r>
              <a:rPr lang="sr-Latn-CS" altLang="en-US"/>
              <a:t>U eksternom CSS fajlu</a:t>
            </a:r>
            <a:r>
              <a:rPr lang="en-US" altLang="en-US"/>
              <a:t> (</a:t>
            </a:r>
            <a:r>
              <a:rPr lang="en-US" altLang="en-US" b="1"/>
              <a:t>preporu</a:t>
            </a:r>
            <a:r>
              <a:rPr lang="sr-Latn-RS" altLang="en-US" b="1"/>
              <a:t>čeno</a:t>
            </a:r>
            <a:r>
              <a:rPr lang="sr-Latn-RS" altLang="en-US"/>
              <a:t>)</a:t>
            </a:r>
            <a:endParaRPr lang="en-US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1919289" y="4292600"/>
            <a:ext cx="8353425" cy="1944688"/>
          </a:xfrm>
          <a:prstGeom prst="rect">
            <a:avLst/>
          </a:prstGeom>
          <a:solidFill>
            <a:schemeClr val="folHlink"/>
          </a:solidFill>
          <a:ln w="28575">
            <a:solidFill>
              <a:srgbClr val="9ECB33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3795" name="Rectangle 3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Deklaracija u </a:t>
            </a:r>
            <a:r>
              <a:rPr lang="en-US"/>
              <a:t>eksternom fajlu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idx="1"/>
          </p:nvPr>
        </p:nvSpPr>
        <p:spPr>
          <a:xfrm>
            <a:off x="1981200" y="1125539"/>
            <a:ext cx="8229600" cy="3024187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dirty="0"/>
              <a:t>&lt;!doctype html&gt;</a:t>
            </a:r>
            <a:endParaRPr lang="sr-Latn-RS" altLang="en-US" sz="1600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dirty="0"/>
              <a:t>&lt;html&gt;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dirty="0"/>
              <a:t>   &lt;head&gt;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dirty="0"/>
              <a:t>      &lt;title&gt;</a:t>
            </a:r>
            <a:r>
              <a:rPr lang="en-US" altLang="en-US" sz="1600" dirty="0" err="1"/>
              <a:t>Uvod</a:t>
            </a:r>
            <a:r>
              <a:rPr lang="en-US" altLang="en-US" sz="1600" dirty="0"/>
              <a:t> u CSS&lt;/title&gt;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dirty="0"/>
              <a:t>      &lt;link </a:t>
            </a:r>
            <a:r>
              <a:rPr lang="en-US" altLang="en-US" sz="1600" dirty="0" err="1"/>
              <a:t>rel</a:t>
            </a:r>
            <a:r>
              <a:rPr lang="en-US" altLang="en-US" sz="1600" dirty="0"/>
              <a:t>=“stylesheet” type=“text/</a:t>
            </a:r>
            <a:r>
              <a:rPr lang="en-US" altLang="en-US" sz="1600" dirty="0" err="1"/>
              <a:t>css</a:t>
            </a:r>
            <a:r>
              <a:rPr lang="en-US" altLang="en-US" sz="1600" dirty="0"/>
              <a:t>” </a:t>
            </a:r>
            <a:r>
              <a:rPr lang="en-US" altLang="en-US" sz="1600" dirty="0" err="1"/>
              <a:t>href</a:t>
            </a:r>
            <a:r>
              <a:rPr lang="en-US" altLang="en-US" sz="1600" dirty="0"/>
              <a:t>=“main.css”&gt;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dirty="0"/>
              <a:t>&lt;/head&gt;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dirty="0"/>
              <a:t>&lt;body style="background-color:#acd373"&gt;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dirty="0"/>
              <a:t>      &lt;p id="par1“&gt;Hello &lt;span style="</a:t>
            </a:r>
            <a:r>
              <a:rPr lang="en-US" altLang="en-US" sz="1600" dirty="0" err="1"/>
              <a:t>color:white</a:t>
            </a:r>
            <a:r>
              <a:rPr lang="en-US" altLang="en-US" sz="1600" dirty="0"/>
              <a:t>;"&gt;world &lt;/span&gt;&lt;/p&gt;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dirty="0"/>
              <a:t>      &lt;div&gt;Hello again&lt;/div&gt;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dirty="0"/>
              <a:t>&lt;/body&gt;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600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dirty="0"/>
              <a:t>&lt;/html&gt;</a:t>
            </a:r>
          </a:p>
        </p:txBody>
      </p:sp>
      <p:sp>
        <p:nvSpPr>
          <p:cNvPr id="37893" name="Rectangle 7"/>
          <p:cNvSpPr>
            <a:spLocks noChangeArrowheads="1"/>
          </p:cNvSpPr>
          <p:nvPr/>
        </p:nvSpPr>
        <p:spPr bwMode="auto">
          <a:xfrm>
            <a:off x="2063750" y="4437064"/>
            <a:ext cx="8229600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chemeClr val="bg2"/>
                </a:solidFill>
                <a:latin typeface="Tahoma" panose="020B0604030504040204" pitchFamily="34" charset="0"/>
              </a:rPr>
              <a:t>#par1 {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chemeClr val="bg2"/>
                </a:solidFill>
                <a:latin typeface="Tahoma" panose="020B0604030504040204" pitchFamily="34" charset="0"/>
              </a:rPr>
              <a:t>			font-family:tahoma;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chemeClr val="bg2"/>
                </a:solidFill>
                <a:latin typeface="Tahoma" panose="020B0604030504040204" pitchFamily="34" charset="0"/>
              </a:rPr>
              <a:t>			font-size:20px;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chemeClr val="bg2"/>
                </a:solidFill>
                <a:latin typeface="Tahoma" panose="020B0604030504040204" pitchFamily="34" charset="0"/>
              </a:rPr>
              <a:t>			border:2px #223300 dashed;	/* slozeni atribut */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chemeClr val="bg2"/>
                </a:solidFill>
                <a:latin typeface="Tahoma" panose="020B0604030504040204" pitchFamily="34" charset="0"/>
              </a:rPr>
              <a:t>			background-color:#3d7f44;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chemeClr val="bg2"/>
                </a:solidFill>
                <a:latin typeface="Tahoma" panose="020B0604030504040204" pitchFamily="34" charset="0"/>
              </a:rPr>
              <a:t>		}</a:t>
            </a:r>
          </a:p>
        </p:txBody>
      </p:sp>
      <p:sp>
        <p:nvSpPr>
          <p:cNvPr id="37894" name="Text Box 8"/>
          <p:cNvSpPr txBox="1">
            <a:spLocks noChangeArrowheads="1"/>
          </p:cNvSpPr>
          <p:nvPr/>
        </p:nvSpPr>
        <p:spPr bwMode="auto">
          <a:xfrm>
            <a:off x="5541963" y="3860800"/>
            <a:ext cx="134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r>
              <a:rPr lang="en-US" altLang="en-US" sz="2400">
                <a:solidFill>
                  <a:srgbClr val="FF6600"/>
                </a:solidFill>
                <a:latin typeface="Tahoma" panose="020B0604030504040204" pitchFamily="34" charset="0"/>
              </a:rPr>
              <a:t>main.css</a:t>
            </a:r>
          </a:p>
        </p:txBody>
      </p:sp>
      <p:sp>
        <p:nvSpPr>
          <p:cNvPr id="94217" name="Line 9"/>
          <p:cNvSpPr>
            <a:spLocks noChangeShapeType="1"/>
          </p:cNvSpPr>
          <p:nvPr/>
        </p:nvSpPr>
        <p:spPr bwMode="auto">
          <a:xfrm flipV="1">
            <a:off x="2592925" y="2934392"/>
            <a:ext cx="358093" cy="1383606"/>
          </a:xfrm>
          <a:prstGeom prst="line">
            <a:avLst/>
          </a:prstGeom>
          <a:noFill/>
          <a:ln w="38100">
            <a:solidFill>
              <a:srgbClr val="9ECB3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r-Latn-R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4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Kako </a:t>
            </a:r>
            <a:r>
              <a:rPr lang="sr-Latn-CS"/>
              <a:t>selektovati</a:t>
            </a:r>
            <a:r>
              <a:rPr lang="en-US"/>
              <a:t> element</a:t>
            </a:r>
            <a:r>
              <a:rPr lang="sr-Latn-CS"/>
              <a:t>e u CSS-u</a:t>
            </a:r>
            <a:r>
              <a:rPr lang="en-US"/>
              <a:t>?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Postoje </a:t>
            </a:r>
            <a:r>
              <a:rPr lang="sr-Latn-CS" altLang="en-US"/>
              <a:t>više</a:t>
            </a:r>
            <a:r>
              <a:rPr lang="en-US" altLang="en-US"/>
              <a:t> na</a:t>
            </a:r>
            <a:r>
              <a:rPr lang="sr-Latn-CS" altLang="en-US"/>
              <a:t>čina za selekciju elemenata:</a:t>
            </a:r>
          </a:p>
          <a:p>
            <a:pPr lvl="1" eaLnBrk="1" hangingPunct="1"/>
            <a:r>
              <a:rPr lang="sr-Latn-CS" altLang="en-US"/>
              <a:t>Selekcijom tipova</a:t>
            </a:r>
          </a:p>
          <a:p>
            <a:pPr lvl="1" eaLnBrk="1" hangingPunct="1"/>
            <a:r>
              <a:rPr lang="sr-Latn-CS" altLang="en-US"/>
              <a:t>Selekcijom klasa</a:t>
            </a:r>
          </a:p>
          <a:p>
            <a:pPr lvl="1" eaLnBrk="1" hangingPunct="1"/>
            <a:r>
              <a:rPr lang="sr-Latn-CS" altLang="en-US"/>
              <a:t>Selekcijom ID-a</a:t>
            </a:r>
            <a:endParaRPr lang="en-US" altLang="en-US"/>
          </a:p>
          <a:p>
            <a:pPr lvl="1" eaLnBrk="1" hangingPunct="1"/>
            <a:r>
              <a:rPr lang="en-US" altLang="en-US"/>
              <a:t>Selekcijom HTML atributa </a:t>
            </a:r>
            <a:endParaRPr lang="sr-Latn-CS" altLang="en-US"/>
          </a:p>
          <a:p>
            <a:pPr lvl="1" eaLnBrk="1" hangingPunct="1"/>
            <a:r>
              <a:rPr lang="sr-Latn-CS" altLang="en-US"/>
              <a:t>Kombinacijom navedenih pravila</a:t>
            </a:r>
            <a:endParaRPr lang="en-US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Selekcijom tipova</a:t>
            </a: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Primer: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sr-Latn-CS" altLang="en-US"/>
              <a:t>		</a:t>
            </a:r>
            <a:r>
              <a:rPr lang="sr-Latn-CS" altLang="en-US" b="1">
                <a:solidFill>
                  <a:srgbClr val="FF6600"/>
                </a:solidFill>
                <a:latin typeface="Courier New" panose="02070309020205020404" pitchFamily="49" charset="0"/>
              </a:rPr>
              <a:t>h1 </a:t>
            </a:r>
            <a:r>
              <a:rPr lang="en-US" altLang="en-US" b="1">
                <a:solidFill>
                  <a:srgbClr val="FF6600"/>
                </a:solidFill>
                <a:latin typeface="Courier New" panose="02070309020205020404" pitchFamily="49" charset="0"/>
              </a:rPr>
              <a:t>{</a:t>
            </a:r>
            <a:r>
              <a:rPr lang="sr-Latn-CS" altLang="en-US" b="1">
                <a:solidFill>
                  <a:srgbClr val="FF6600"/>
                </a:solidFill>
                <a:latin typeface="Courier New" panose="02070309020205020404" pitchFamily="49" charset="0"/>
              </a:rPr>
              <a:t>color:red;</a:t>
            </a:r>
            <a:r>
              <a:rPr lang="en-US" altLang="en-US" b="1">
                <a:solidFill>
                  <a:srgbClr val="FF6600"/>
                </a:solidFill>
                <a:latin typeface="Courier New" panose="02070309020205020404" pitchFamily="49" charset="0"/>
              </a:rPr>
              <a:t>}</a:t>
            </a:r>
            <a:r>
              <a:rPr lang="en-US" altLang="en-US"/>
              <a:t>	</a:t>
            </a:r>
            <a:endParaRPr lang="sr-Latn-CS" altLang="en-US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/>
              <a:t>svi h1 elementi</a:t>
            </a:r>
            <a:r>
              <a:rPr lang="sr-Latn-CS" altLang="en-US"/>
              <a:t> će biti crvene boje</a:t>
            </a:r>
          </a:p>
          <a:p>
            <a:pPr eaLnBrk="1" hangingPunct="1"/>
            <a:r>
              <a:rPr lang="sr-Latn-CS" altLang="en-US" sz="2800"/>
              <a:t>Grupisanje tipova: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sr-Latn-CS" altLang="en-US"/>
              <a:t>	</a:t>
            </a:r>
            <a:r>
              <a:rPr lang="sr-Latn-CS" altLang="en-US" b="1">
                <a:solidFill>
                  <a:srgbClr val="FF6600"/>
                </a:solidFill>
                <a:latin typeface="Courier New" panose="02070309020205020404" pitchFamily="49" charset="0"/>
              </a:rPr>
              <a:t>h1, h2, h3 </a:t>
            </a:r>
            <a:r>
              <a:rPr lang="en-US" altLang="en-US" b="1">
                <a:solidFill>
                  <a:srgbClr val="FF6600"/>
                </a:solidFill>
                <a:latin typeface="Courier New" panose="02070309020205020404" pitchFamily="49" charset="0"/>
              </a:rPr>
              <a:t>{</a:t>
            </a:r>
            <a:r>
              <a:rPr lang="sr-Latn-CS" altLang="en-US" b="1">
                <a:solidFill>
                  <a:srgbClr val="FF6600"/>
                </a:solidFill>
                <a:latin typeface="Courier New" panose="02070309020205020404" pitchFamily="49" charset="0"/>
              </a:rPr>
              <a:t>color:red;</a:t>
            </a:r>
            <a:r>
              <a:rPr lang="en-US" altLang="en-US" b="1">
                <a:solidFill>
                  <a:srgbClr val="FF6600"/>
                </a:solidFill>
                <a:latin typeface="Courier New" panose="02070309020205020404" pitchFamily="49" charset="0"/>
              </a:rPr>
              <a:t>}</a:t>
            </a:r>
            <a:endParaRPr lang="sr-Latn-CS" altLang="en-US" b="1">
              <a:solidFill>
                <a:srgbClr val="FF6600"/>
              </a:solidFill>
              <a:latin typeface="Courier New" panose="02070309020205020404" pitchFamily="49" charset="0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/>
              <a:t>svi h1</a:t>
            </a:r>
            <a:r>
              <a:rPr lang="sr-Latn-CS" altLang="en-US"/>
              <a:t>, h2 i h3</a:t>
            </a:r>
            <a:r>
              <a:rPr lang="en-US" altLang="en-US"/>
              <a:t> elementi</a:t>
            </a:r>
            <a:r>
              <a:rPr lang="sr-Latn-CS" altLang="en-US"/>
              <a:t> će biti crvene boje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b="1">
              <a:solidFill>
                <a:srgbClr val="FF6600"/>
              </a:solidFill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Selekcijom klasa</a:t>
            </a:r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77500" lnSpcReduction="20000"/>
          </a:bodyPr>
          <a:lstStyle/>
          <a:p>
            <a:pPr>
              <a:lnSpc>
                <a:spcPct val="90000"/>
              </a:lnSpc>
              <a:defRPr/>
            </a:pPr>
            <a:r>
              <a:rPr lang="sr-Latn-CS" sz="2400"/>
              <a:t>Koncept klase. Svaki HTML element može pripadati jednoj ili više klasa. To se navodi u class atributu: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sr-Latn-CS" sz="2400"/>
              <a:t>	</a:t>
            </a:r>
            <a:r>
              <a:rPr lang="en-US" sz="2400" b="1">
                <a:solidFill>
                  <a:srgbClr val="FF6600"/>
                </a:solidFill>
                <a:latin typeface="Courier New" pitchFamily="49" charset="0"/>
              </a:rPr>
              <a:t>&lt;p class=“special”&gt;&lt;/p&gt;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en-US" sz="2400"/>
              <a:t>	Navedeni paragraf (&lt;p&gt; element) pripada klasi special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sr-Latn-CS" sz="2400" b="1">
                <a:solidFill>
                  <a:srgbClr val="FF6600"/>
                </a:solidFill>
                <a:latin typeface="Courier New" pitchFamily="49" charset="0"/>
              </a:rPr>
              <a:t>	</a:t>
            </a:r>
            <a:r>
              <a:rPr lang="en-US" sz="2400" b="1">
                <a:solidFill>
                  <a:srgbClr val="FF6600"/>
                </a:solidFill>
                <a:latin typeface="Courier New" pitchFamily="49" charset="0"/>
              </a:rPr>
              <a:t>&lt;p class=“special highlight”&gt;&lt;/p&gt;</a:t>
            </a:r>
            <a:endParaRPr lang="sr-Latn-CS" sz="2400" b="1">
              <a:solidFill>
                <a:srgbClr val="FF6600"/>
              </a:solidFill>
              <a:latin typeface="Courier New" pitchFamily="49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sz="2400"/>
              <a:t>	Navedeni paragraf (&lt;p&gt; element) pripada klasama special i highlight</a:t>
            </a:r>
          </a:p>
          <a:p>
            <a:pPr>
              <a:lnSpc>
                <a:spcPct val="90000"/>
              </a:lnSpc>
              <a:buNone/>
              <a:defRPr/>
            </a:pPr>
            <a:endParaRPr lang="sr-Latn-CS" sz="2400"/>
          </a:p>
          <a:p>
            <a:pPr>
              <a:lnSpc>
                <a:spcPct val="90000"/>
              </a:lnSpc>
              <a:defRPr/>
            </a:pPr>
            <a:r>
              <a:rPr lang="en-US" sz="2400"/>
              <a:t>Sada uokviru style elementa ili eksternog fajla navesti definiciju klase (jednostavno navesti sve atribute)</a:t>
            </a:r>
            <a:r>
              <a:rPr lang="sr-Latn-CS" sz="2400"/>
              <a:t> :</a:t>
            </a:r>
          </a:p>
          <a:p>
            <a:pPr marL="640080" lvl="1">
              <a:lnSpc>
                <a:spcPct val="90000"/>
              </a:lnSpc>
              <a:buNone/>
              <a:defRPr/>
            </a:pPr>
            <a:r>
              <a:rPr lang="sr-Latn-CS">
                <a:solidFill>
                  <a:srgbClr val="FF6600"/>
                </a:solidFill>
                <a:latin typeface="Courier New" pitchFamily="49" charset="0"/>
              </a:rPr>
              <a:t>		</a:t>
            </a:r>
            <a:r>
              <a:rPr lang="sr-Latn-CS" b="1">
                <a:solidFill>
                  <a:srgbClr val="FF6600"/>
                </a:solidFill>
                <a:latin typeface="Courier New" pitchFamily="49" charset="0"/>
              </a:rPr>
              <a:t>.special </a:t>
            </a:r>
            <a:r>
              <a:rPr lang="en-US" b="1">
                <a:solidFill>
                  <a:srgbClr val="FF6600"/>
                </a:solidFill>
                <a:latin typeface="Courier New" pitchFamily="49" charset="0"/>
              </a:rPr>
              <a:t>{</a:t>
            </a:r>
            <a:r>
              <a:rPr lang="sr-Latn-CS" b="1">
                <a:solidFill>
                  <a:srgbClr val="FF6600"/>
                </a:solidFill>
                <a:latin typeface="Courier New" pitchFamily="49" charset="0"/>
              </a:rPr>
              <a:t>color:red;</a:t>
            </a:r>
            <a:r>
              <a:rPr lang="en-US" b="1">
                <a:solidFill>
                  <a:srgbClr val="FF6600"/>
                </a:solidFill>
                <a:latin typeface="Courier New" pitchFamily="49" charset="0"/>
              </a:rPr>
              <a:t>}</a:t>
            </a:r>
            <a:endParaRPr lang="sr-Latn-RS" b="1">
              <a:solidFill>
                <a:srgbClr val="FF6600"/>
              </a:solidFill>
              <a:latin typeface="Courier New" pitchFamily="49" charset="0"/>
            </a:endParaRPr>
          </a:p>
          <a:p>
            <a:pPr marL="1005840" lvl="2">
              <a:lnSpc>
                <a:spcPct val="90000"/>
              </a:lnSpc>
              <a:buClr>
                <a:schemeClr val="accent3"/>
              </a:buClr>
              <a:buNone/>
              <a:defRPr/>
            </a:pPr>
            <a:r>
              <a:rPr lang="sr-Latn-CS" sz="2000" b="1">
                <a:solidFill>
                  <a:srgbClr val="FF6600"/>
                </a:solidFill>
                <a:latin typeface="Courier New" pitchFamily="49" charset="0"/>
              </a:rPr>
              <a:t>.special.highlight </a:t>
            </a:r>
            <a:r>
              <a:rPr lang="en-US" sz="2000" b="1">
                <a:solidFill>
                  <a:srgbClr val="FF6600"/>
                </a:solidFill>
                <a:latin typeface="Courier New" pitchFamily="49" charset="0"/>
              </a:rPr>
              <a:t>{</a:t>
            </a:r>
            <a:r>
              <a:rPr lang="sr-Latn-CS" sz="2000" b="1">
                <a:solidFill>
                  <a:srgbClr val="FF6600"/>
                </a:solidFill>
                <a:latin typeface="Courier New" pitchFamily="49" charset="0"/>
              </a:rPr>
              <a:t>color:red;</a:t>
            </a:r>
            <a:r>
              <a:rPr lang="en-US" sz="2000" b="1">
                <a:solidFill>
                  <a:srgbClr val="FF6600"/>
                </a:solidFill>
                <a:latin typeface="Courier New" pitchFamily="49" charset="0"/>
              </a:rPr>
              <a:t>} </a:t>
            </a:r>
            <a:r>
              <a:rPr lang="en-US" sz="1600"/>
              <a:t>	</a:t>
            </a:r>
            <a:endParaRPr lang="sr-Latn-CS" sz="1600"/>
          </a:p>
          <a:p>
            <a:pPr>
              <a:lnSpc>
                <a:spcPct val="90000"/>
              </a:lnSpc>
              <a:defRPr/>
            </a:pPr>
            <a:r>
              <a:rPr lang="en-US" sz="2400"/>
              <a:t>Sintaksa: ta</a:t>
            </a:r>
            <a:r>
              <a:rPr lang="sr-Latn-CS" sz="2400"/>
              <a:t>čka (.) pa </a:t>
            </a:r>
            <a:r>
              <a:rPr lang="en-US" sz="2400"/>
              <a:t>ime</a:t>
            </a:r>
            <a:r>
              <a:rPr lang="sr-Latn-CS" sz="2400"/>
              <a:t> </a:t>
            </a:r>
            <a:r>
              <a:rPr lang="en-US" sz="2400"/>
              <a:t>klase</a:t>
            </a:r>
            <a:endParaRPr lang="sr-Latn-CS" sz="2400"/>
          </a:p>
          <a:p>
            <a:pPr marL="640080" lvl="1">
              <a:lnSpc>
                <a:spcPct val="90000"/>
              </a:lnSpc>
              <a:buNone/>
              <a:defRPr/>
            </a:pPr>
            <a:endParaRPr lang="en-US" b="1">
              <a:solidFill>
                <a:srgbClr val="FF6600"/>
              </a:solidFill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Selekcijom </a:t>
            </a:r>
            <a:r>
              <a:rPr lang="en-US"/>
              <a:t>I</a:t>
            </a:r>
            <a:r>
              <a:rPr lang="sr-Latn-CS"/>
              <a:t>D</a:t>
            </a:r>
            <a:r>
              <a:rPr lang="en-US"/>
              <a:t>-a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sr-Latn-CS" sz="2800" dirty="0"/>
              <a:t>Selekcijom </a:t>
            </a:r>
            <a:r>
              <a:rPr lang="en-US" sz="2800" dirty="0"/>
              <a:t>I</a:t>
            </a:r>
            <a:r>
              <a:rPr lang="sr-Latn-CS" sz="2800" dirty="0"/>
              <a:t>D</a:t>
            </a:r>
            <a:r>
              <a:rPr lang="en-US" sz="2800" dirty="0"/>
              <a:t>-a </a:t>
            </a:r>
            <a:r>
              <a:rPr lang="sr-Latn-CS" sz="2800" dirty="0"/>
              <a:t>:</a:t>
            </a:r>
          </a:p>
          <a:p>
            <a:pPr marL="640080" lvl="1">
              <a:buNone/>
              <a:defRPr/>
            </a:pPr>
            <a:r>
              <a:rPr lang="sr-Latn-CS" dirty="0"/>
              <a:t>		</a:t>
            </a:r>
            <a:r>
              <a:rPr lang="en-US" b="1" dirty="0">
                <a:solidFill>
                  <a:srgbClr val="FF6600"/>
                </a:solidFill>
                <a:latin typeface="Courier New" pitchFamily="49" charset="0"/>
              </a:rPr>
              <a:t>#par1</a:t>
            </a:r>
            <a:r>
              <a:rPr lang="sr-Latn-CS" b="1" dirty="0">
                <a:solidFill>
                  <a:srgbClr val="FF6600"/>
                </a:solidFill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 pitchFamily="49" charset="0"/>
              </a:rPr>
              <a:t>{</a:t>
            </a:r>
            <a:r>
              <a:rPr lang="sr-Latn-CS" b="1" dirty="0">
                <a:solidFill>
                  <a:srgbClr val="FF6600"/>
                </a:solidFill>
                <a:latin typeface="Courier New" pitchFamily="49" charset="0"/>
              </a:rPr>
              <a:t>color:red;</a:t>
            </a:r>
            <a:r>
              <a:rPr lang="en-US" b="1" dirty="0">
                <a:solidFill>
                  <a:srgbClr val="FF6600"/>
                </a:solidFill>
                <a:latin typeface="Courier New" pitchFamily="49" charset="0"/>
              </a:rPr>
              <a:t>}</a:t>
            </a:r>
            <a:r>
              <a:rPr lang="en-US" dirty="0"/>
              <a:t>	</a:t>
            </a:r>
            <a:endParaRPr lang="sr-Latn-CS" dirty="0"/>
          </a:p>
          <a:p>
            <a:pPr marL="640080" lvl="1">
              <a:buNone/>
              <a:defRPr/>
            </a:pPr>
            <a:r>
              <a:rPr lang="sr-Latn-CS" dirty="0"/>
              <a:t>Element sa ID-om par1 će biti crvene boje</a:t>
            </a:r>
          </a:p>
          <a:p>
            <a:pPr>
              <a:defRPr/>
            </a:pPr>
            <a:r>
              <a:rPr lang="en-US" sz="2800" dirty="0" err="1"/>
              <a:t>Sintaksa</a:t>
            </a:r>
            <a:r>
              <a:rPr lang="en-US" sz="2800" dirty="0"/>
              <a:t>: </a:t>
            </a:r>
            <a:r>
              <a:rPr lang="sr-Latn-CS" sz="2800" dirty="0"/>
              <a:t>znak # pa ID elementa</a:t>
            </a:r>
            <a:endParaRPr lang="en-US" sz="2800" dirty="0"/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 err="1"/>
              <a:t>Selekcijom</a:t>
            </a:r>
            <a:r>
              <a:rPr lang="en-US" sz="2800" dirty="0"/>
              <a:t> HTML </a:t>
            </a:r>
            <a:r>
              <a:rPr lang="en-US" sz="2800" dirty="0" err="1"/>
              <a:t>atributa</a:t>
            </a:r>
            <a:r>
              <a:rPr lang="en-US" sz="2800" dirty="0"/>
              <a:t>:</a:t>
            </a:r>
          </a:p>
          <a:p>
            <a:pPr marL="0" indent="0">
              <a:buNone/>
              <a:defRPr/>
            </a:pPr>
            <a:r>
              <a:rPr lang="en-US" sz="2800" b="1" dirty="0">
                <a:solidFill>
                  <a:srgbClr val="FF6600"/>
                </a:solidFill>
                <a:latin typeface="Courier New" pitchFamily="49" charset="0"/>
              </a:rPr>
              <a:t>	span[data-attr1=“</a:t>
            </a:r>
            <a:r>
              <a:rPr lang="en-US" sz="2800" b="1" dirty="0" err="1">
                <a:solidFill>
                  <a:srgbClr val="FF6600"/>
                </a:solidFill>
                <a:latin typeface="Courier New" pitchFamily="49" charset="0"/>
              </a:rPr>
              <a:t>vrednost</a:t>
            </a:r>
            <a:r>
              <a:rPr lang="en-US" sz="2800" b="1" dirty="0">
                <a:solidFill>
                  <a:srgbClr val="FF6600"/>
                </a:solidFill>
                <a:latin typeface="Courier New" pitchFamily="49" charset="0"/>
              </a:rPr>
              <a:t>”] {…}</a:t>
            </a:r>
            <a:endParaRPr lang="en-US" sz="2800" dirty="0"/>
          </a:p>
          <a:p>
            <a:pPr>
              <a:defRPr/>
            </a:pPr>
            <a:endParaRPr lang="en-US" sz="2800" dirty="0"/>
          </a:p>
          <a:p>
            <a:pPr>
              <a:defRPr/>
            </a:pPr>
            <a:endParaRPr lang="sr-Latn-CS" sz="2800" dirty="0"/>
          </a:p>
          <a:p>
            <a:pPr marL="640080" lvl="1">
              <a:buNone/>
              <a:defRPr/>
            </a:pPr>
            <a:endParaRPr lang="sr-Latn-CS" dirty="0"/>
          </a:p>
          <a:p>
            <a:pPr marL="640080" lvl="1">
              <a:buNone/>
              <a:defRPr/>
            </a:pPr>
            <a:endParaRPr lang="en-US" b="1" dirty="0">
              <a:solidFill>
                <a:srgbClr val="FF6600"/>
              </a:solidFill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Selekcijom</a:t>
            </a:r>
            <a:r>
              <a:rPr lang="en-US" dirty="0"/>
              <a:t> </a:t>
            </a:r>
            <a:r>
              <a:rPr lang="en-US" dirty="0" err="1"/>
              <a:t>atributa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dirty="0"/>
              <a:t>*=  (</a:t>
            </a:r>
            <a:r>
              <a:rPr lang="en-US" dirty="0" err="1"/>
              <a:t>sadr</a:t>
            </a:r>
            <a:r>
              <a:rPr lang="sr-Latn-RS" dirty="0"/>
              <a:t>ži), npr: </a:t>
            </a:r>
          </a:p>
          <a:p>
            <a:pPr marL="114300" indent="0">
              <a:buNone/>
              <a:defRPr/>
            </a:pPr>
            <a:r>
              <a:rPr lang="sr-Latn-RS" dirty="0"/>
              <a:t>	</a:t>
            </a:r>
            <a:r>
              <a:rPr lang="en-US" dirty="0"/>
              <a:t>[class*=“</a:t>
            </a:r>
            <a:r>
              <a:rPr lang="sr-Latn-RS" dirty="0"/>
              <a:t>col-</a:t>
            </a:r>
            <a:r>
              <a:rPr lang="en-US" dirty="0"/>
              <a:t>”]</a:t>
            </a:r>
            <a:r>
              <a:rPr lang="sr-Latn-RS" dirty="0"/>
              <a:t> =&gt; col-1, col-2, left-col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dirty="0"/>
              <a:t>^= (</a:t>
            </a:r>
            <a:r>
              <a:rPr lang="en-US" dirty="0" err="1"/>
              <a:t>po</a:t>
            </a:r>
            <a:r>
              <a:rPr lang="sr-Latn-RS" dirty="0"/>
              <a:t>činje sa) </a:t>
            </a:r>
            <a:endParaRPr lang="en-US" dirty="0"/>
          </a:p>
          <a:p>
            <a:pPr marL="114300" indent="0">
              <a:buNone/>
              <a:defRPr/>
            </a:pPr>
            <a:r>
              <a:rPr lang="sr-Latn-RS" dirty="0"/>
              <a:t>	</a:t>
            </a:r>
            <a:r>
              <a:rPr lang="en-US" dirty="0"/>
              <a:t>[class^=“</a:t>
            </a:r>
            <a:r>
              <a:rPr lang="sr-Latn-RS" dirty="0"/>
              <a:t>col-</a:t>
            </a:r>
            <a:r>
              <a:rPr lang="en-US" dirty="0"/>
              <a:t>”]</a:t>
            </a:r>
            <a:r>
              <a:rPr lang="sr-Latn-RS" dirty="0"/>
              <a:t> =&gt; col-1, col-2</a:t>
            </a:r>
            <a:endParaRPr lang="en-US" dirty="0"/>
          </a:p>
          <a:p>
            <a:pPr eaLnBrk="1" hangingPunct="1">
              <a:buFont typeface="Arial" charset="0"/>
              <a:buChar char="•"/>
              <a:defRPr/>
            </a:pPr>
            <a:r>
              <a:rPr lang="en-US" dirty="0"/>
              <a:t>$= (</a:t>
            </a:r>
            <a:r>
              <a:rPr lang="en-US" dirty="0" err="1"/>
              <a:t>zavr</a:t>
            </a:r>
            <a:r>
              <a:rPr lang="sr-Latn-RS"/>
              <a:t>šava se </a:t>
            </a:r>
            <a:r>
              <a:rPr lang="sr-Latn-RS" dirty="0"/>
              <a:t>sa) </a:t>
            </a:r>
            <a:endParaRPr lang="en-US" dirty="0"/>
          </a:p>
          <a:p>
            <a:pPr marL="114300" indent="0">
              <a:buNone/>
              <a:defRPr/>
            </a:pPr>
            <a:endParaRPr lang="en-US" dirty="0"/>
          </a:p>
          <a:p>
            <a:pPr marL="114300" indent="0">
              <a:buNone/>
              <a:defRPr/>
            </a:pPr>
            <a:endParaRPr lang="sr-Latn-RS" dirty="0"/>
          </a:p>
          <a:p>
            <a:pPr eaLnBrk="1" hangingPunct="1">
              <a:buFont typeface="Arial" charset="0"/>
              <a:buChar char="•"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F5146-6E39-4695-BA58-EBFD5BD2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Uvod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5C8C-779D-4668-9D4C-FC64157D7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Šta je </a:t>
            </a:r>
            <a:r>
              <a:rPr lang="en-US" dirty="0"/>
              <a:t>Internet</a:t>
            </a:r>
            <a:endParaRPr lang="sr-Latn-RS" dirty="0"/>
          </a:p>
          <a:p>
            <a:r>
              <a:rPr lang="sr-Latn-RS" dirty="0" err="1"/>
              <a:t>Napoznatiji</a:t>
            </a:r>
            <a:r>
              <a:rPr lang="sr-Latn-RS" dirty="0"/>
              <a:t> Internet </a:t>
            </a:r>
            <a:r>
              <a:rPr lang="en-US" dirty="0" err="1"/>
              <a:t>servisi</a:t>
            </a:r>
            <a:endParaRPr lang="en-US" dirty="0"/>
          </a:p>
          <a:p>
            <a:r>
              <a:rPr lang="en-US" dirty="0"/>
              <a:t>World Wide Web</a:t>
            </a:r>
          </a:p>
          <a:p>
            <a:r>
              <a:rPr lang="en-US" dirty="0" err="1"/>
              <a:t>Istorija</a:t>
            </a:r>
            <a:r>
              <a:rPr lang="en-US" dirty="0"/>
              <a:t> (ARPANET, Tim Berners Lee)</a:t>
            </a:r>
          </a:p>
          <a:p>
            <a:r>
              <a:rPr lang="en-US" dirty="0" err="1"/>
              <a:t>Svetski</a:t>
            </a:r>
            <a:r>
              <a:rPr lang="en-US" dirty="0"/>
              <a:t> </a:t>
            </a:r>
            <a:r>
              <a:rPr lang="en-US" dirty="0" err="1"/>
              <a:t>trendovi</a:t>
            </a:r>
            <a:endParaRPr lang="en-US" dirty="0"/>
          </a:p>
          <a:p>
            <a:r>
              <a:rPr lang="en-US" dirty="0"/>
              <a:t>IoT</a:t>
            </a:r>
            <a:endParaRPr lang="sr-Latn-R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450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sr-Latn-CS" altLang="sr-Latn-RS"/>
              <a:t>Nasleđivanje stilova</a:t>
            </a:r>
            <a:endParaRPr lang="en-US" altLang="sr-Latn-RS"/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Svaki HTML element kaskadno nasleđuje karakteristike CSS objekta pridruženog roditeljskom HTML elementu.</a:t>
            </a:r>
          </a:p>
          <a:p>
            <a:pPr eaLnBrk="1" hangingPunct="1"/>
            <a:r>
              <a:rPr lang="sr-Latn-CS" altLang="en-US"/>
              <a:t>Analogija sa nasleđivanjem u objektno-orijentisanim jezicima</a:t>
            </a:r>
            <a:endParaRPr lang="en-US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sr-Latn-CS" altLang="sr-Latn-RS"/>
              <a:t>Nasleđivanje stilova - primer</a:t>
            </a:r>
            <a:endParaRPr lang="en-US" altLang="sr-Latn-RS"/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/>
              <a:t>&lt;body style="background-color:#acd373"&gt;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/>
              <a:t>      &lt;p </a:t>
            </a:r>
            <a:r>
              <a:rPr lang="sr-Latn-CS" altLang="en-US"/>
              <a:t>style</a:t>
            </a:r>
            <a:r>
              <a:rPr lang="en-US" altLang="en-US"/>
              <a:t>=“</a:t>
            </a:r>
            <a:r>
              <a:rPr lang="sr-Latn-CS" altLang="en-US"/>
              <a:t>color:red; font-size:20px</a:t>
            </a:r>
            <a:r>
              <a:rPr lang="en-US" altLang="en-US"/>
              <a:t>“&gt;Hello &lt;span style="color:white;“&gt;</a:t>
            </a:r>
            <a:r>
              <a:rPr lang="sr-Latn-CS" altLang="en-US"/>
              <a:t> </a:t>
            </a:r>
            <a:r>
              <a:rPr lang="en-US" altLang="en-US"/>
              <a:t>world &lt;/span&gt;&lt;/p&gt;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/>
              <a:t>      &lt;div&gt;Hello again&lt;/div&gt;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/>
              <a:t>&lt;/body&gt;</a:t>
            </a:r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4410075" y="3573463"/>
            <a:ext cx="935038" cy="431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C9E28A"/>
              </a:gs>
            </a:gsLst>
            <a:lin ang="5400000" scaled="1"/>
          </a:gradFill>
          <a:ln w="9525">
            <a:solidFill>
              <a:srgbClr val="9ECB33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sr-Latn-CS" altLang="en-US">
                <a:solidFill>
                  <a:schemeClr val="bg2"/>
                </a:solidFill>
                <a:latin typeface="Impact" panose="020B0806030902050204" pitchFamily="34" charset="0"/>
              </a:rPr>
              <a:t>span</a:t>
            </a:r>
            <a:endParaRPr lang="en-US" altLang="en-US">
              <a:solidFill>
                <a:schemeClr val="bg2"/>
              </a:solidFill>
              <a:latin typeface="Impact" panose="020B0806030902050204" pitchFamily="34" charset="0"/>
            </a:endParaRPr>
          </a:p>
        </p:txBody>
      </p:sp>
      <p:sp>
        <p:nvSpPr>
          <p:cNvPr id="101381" name="Line 5"/>
          <p:cNvSpPr>
            <a:spLocks noChangeShapeType="1"/>
          </p:cNvSpPr>
          <p:nvPr/>
        </p:nvSpPr>
        <p:spPr bwMode="auto">
          <a:xfrm flipV="1">
            <a:off x="4913313" y="2709946"/>
            <a:ext cx="2743200" cy="863517"/>
          </a:xfrm>
          <a:prstGeom prst="line">
            <a:avLst/>
          </a:prstGeom>
          <a:noFill/>
          <a:ln w="28575">
            <a:solidFill>
              <a:srgbClr val="9ECB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r-Latn-RS"/>
          </a:p>
        </p:txBody>
      </p:sp>
      <p:sp>
        <p:nvSpPr>
          <p:cNvPr id="101382" name="Rectangle 6"/>
          <p:cNvSpPr>
            <a:spLocks noChangeArrowheads="1"/>
          </p:cNvSpPr>
          <p:nvPr/>
        </p:nvSpPr>
        <p:spPr bwMode="auto">
          <a:xfrm>
            <a:off x="3257550" y="3573463"/>
            <a:ext cx="935038" cy="431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C9E28A"/>
              </a:gs>
            </a:gsLst>
            <a:lin ang="5400000" scaled="1"/>
          </a:gradFill>
          <a:ln w="9525">
            <a:solidFill>
              <a:srgbClr val="9ECB33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sr-Latn-CS" altLang="en-US">
                <a:solidFill>
                  <a:schemeClr val="bg2"/>
                </a:solidFill>
                <a:latin typeface="Impact" panose="020B0806030902050204" pitchFamily="34" charset="0"/>
              </a:rPr>
              <a:t>p</a:t>
            </a:r>
            <a:endParaRPr lang="en-US" altLang="en-US">
              <a:solidFill>
                <a:schemeClr val="bg2"/>
              </a:solidFill>
              <a:latin typeface="Impact" panose="020B0806030902050204" pitchFamily="34" charset="0"/>
            </a:endParaRPr>
          </a:p>
        </p:txBody>
      </p:sp>
      <p:sp>
        <p:nvSpPr>
          <p:cNvPr id="101383" name="Line 7"/>
          <p:cNvSpPr>
            <a:spLocks noChangeShapeType="1"/>
          </p:cNvSpPr>
          <p:nvPr/>
        </p:nvSpPr>
        <p:spPr bwMode="auto">
          <a:xfrm flipH="1" flipV="1">
            <a:off x="3613552" y="2709948"/>
            <a:ext cx="148823" cy="86351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r-Latn-RS"/>
          </a:p>
        </p:txBody>
      </p:sp>
      <p:sp>
        <p:nvSpPr>
          <p:cNvPr id="101384" name="Rectangle 8"/>
          <p:cNvSpPr>
            <a:spLocks noChangeArrowheads="1"/>
          </p:cNvSpPr>
          <p:nvPr/>
        </p:nvSpPr>
        <p:spPr bwMode="auto">
          <a:xfrm>
            <a:off x="2105025" y="3573463"/>
            <a:ext cx="935038" cy="431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C9E28A"/>
              </a:gs>
            </a:gsLst>
            <a:lin ang="5400000" scaled="1"/>
          </a:gradFill>
          <a:ln w="9525">
            <a:solidFill>
              <a:srgbClr val="9ECB33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sr-Latn-CS" altLang="en-US">
                <a:solidFill>
                  <a:schemeClr val="bg2"/>
                </a:solidFill>
                <a:latin typeface="Impact" panose="020B0806030902050204" pitchFamily="34" charset="0"/>
              </a:rPr>
              <a:t>body</a:t>
            </a:r>
            <a:endParaRPr lang="en-US" altLang="en-US">
              <a:solidFill>
                <a:schemeClr val="bg2"/>
              </a:solidFill>
              <a:latin typeface="Impact" panose="020B0806030902050204" pitchFamily="34" charset="0"/>
            </a:endParaRPr>
          </a:p>
        </p:txBody>
      </p:sp>
      <p:sp>
        <p:nvSpPr>
          <p:cNvPr id="101385" name="Line 9"/>
          <p:cNvSpPr>
            <a:spLocks noChangeShapeType="1"/>
          </p:cNvSpPr>
          <p:nvPr/>
        </p:nvSpPr>
        <p:spPr bwMode="auto">
          <a:xfrm flipV="1">
            <a:off x="2609850" y="2468879"/>
            <a:ext cx="282978" cy="1104583"/>
          </a:xfrm>
          <a:prstGeom prst="line">
            <a:avLst/>
          </a:prstGeom>
          <a:noFill/>
          <a:ln w="28575">
            <a:solidFill>
              <a:srgbClr val="B2B2B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r-Latn-R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2105025" y="4510088"/>
            <a:ext cx="3455988" cy="0"/>
          </a:xfrm>
          <a:prstGeom prst="line">
            <a:avLst/>
          </a:prstGeom>
          <a:noFill/>
          <a:ln w="76200">
            <a:solidFill>
              <a:srgbClr val="FF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r-Latn-RS"/>
          </a:p>
        </p:txBody>
      </p:sp>
      <p:sp>
        <p:nvSpPr>
          <p:cNvPr id="45067" name="Text Box 11"/>
          <p:cNvSpPr txBox="1">
            <a:spLocks noChangeArrowheads="1"/>
          </p:cNvSpPr>
          <p:nvPr/>
        </p:nvSpPr>
        <p:spPr bwMode="auto">
          <a:xfrm>
            <a:off x="3094039" y="4183063"/>
            <a:ext cx="1317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r>
              <a:rPr lang="sr-Latn-CS" altLang="en-US">
                <a:solidFill>
                  <a:schemeClr val="bg2"/>
                </a:solidFill>
              </a:rPr>
              <a:t>Nasleđivanje</a:t>
            </a:r>
            <a:endParaRPr lang="en-US" altLang="en-US">
              <a:solidFill>
                <a:schemeClr val="bg2"/>
              </a:solidFill>
            </a:endParaRPr>
          </a:p>
        </p:txBody>
      </p:sp>
      <p:sp>
        <p:nvSpPr>
          <p:cNvPr id="101388" name="Text Box 12"/>
          <p:cNvSpPr txBox="1">
            <a:spLocks noChangeArrowheads="1"/>
          </p:cNvSpPr>
          <p:nvPr/>
        </p:nvSpPr>
        <p:spPr bwMode="auto">
          <a:xfrm>
            <a:off x="6981825" y="2797176"/>
            <a:ext cx="2743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r>
              <a:rPr lang="en-US" altLang="en-US">
                <a:solidFill>
                  <a:srgbClr val="9ECB33"/>
                </a:solidFill>
                <a:latin typeface="Impact" panose="020B0806030902050204" pitchFamily="34" charset="0"/>
              </a:rPr>
              <a:t>background-color:#acd373</a:t>
            </a:r>
          </a:p>
        </p:txBody>
      </p:sp>
      <p:sp>
        <p:nvSpPr>
          <p:cNvPr id="101389" name="Text Box 13"/>
          <p:cNvSpPr txBox="1">
            <a:spLocks noChangeArrowheads="1"/>
          </p:cNvSpPr>
          <p:nvPr/>
        </p:nvSpPr>
        <p:spPr bwMode="auto">
          <a:xfrm>
            <a:off x="7002464" y="2781300"/>
            <a:ext cx="2789237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r>
              <a:rPr lang="en-US" altLang="en-US">
                <a:solidFill>
                  <a:srgbClr val="9ECB33"/>
                </a:solidFill>
                <a:latin typeface="Impact" panose="020B0806030902050204" pitchFamily="34" charset="0"/>
              </a:rPr>
              <a:t>background-color:#acd373</a:t>
            </a:r>
            <a:r>
              <a:rPr lang="sr-Latn-CS" altLang="en-US">
                <a:solidFill>
                  <a:srgbClr val="9ECB33"/>
                </a:solidFill>
                <a:latin typeface="Impact" panose="020B0806030902050204" pitchFamily="34" charset="0"/>
              </a:rPr>
              <a:t>;</a:t>
            </a:r>
          </a:p>
          <a:p>
            <a:r>
              <a:rPr lang="sr-Latn-CS" altLang="en-US">
                <a:solidFill>
                  <a:srgbClr val="9ECB33"/>
                </a:solidFill>
                <a:latin typeface="Impact" panose="020B0806030902050204" pitchFamily="34" charset="0"/>
              </a:rPr>
              <a:t>color:red; </a:t>
            </a:r>
          </a:p>
          <a:p>
            <a:r>
              <a:rPr lang="sr-Latn-CS" altLang="en-US">
                <a:solidFill>
                  <a:srgbClr val="9ECB33"/>
                </a:solidFill>
                <a:latin typeface="Impact" panose="020B0806030902050204" pitchFamily="34" charset="0"/>
              </a:rPr>
              <a:t>font-size:20px;</a:t>
            </a:r>
            <a:endParaRPr lang="en-US" altLang="en-US">
              <a:solidFill>
                <a:srgbClr val="9ECB33"/>
              </a:solidFill>
              <a:latin typeface="Impact" panose="020B0806030902050204" pitchFamily="34" charset="0"/>
            </a:endParaRPr>
          </a:p>
        </p:txBody>
      </p:sp>
      <p:sp>
        <p:nvSpPr>
          <p:cNvPr id="101390" name="Text Box 14"/>
          <p:cNvSpPr txBox="1">
            <a:spLocks noChangeArrowheads="1"/>
          </p:cNvSpPr>
          <p:nvPr/>
        </p:nvSpPr>
        <p:spPr bwMode="auto">
          <a:xfrm>
            <a:off x="6948489" y="2781300"/>
            <a:ext cx="2789237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r>
              <a:rPr lang="en-US" altLang="en-US">
                <a:solidFill>
                  <a:srgbClr val="9ECB33"/>
                </a:solidFill>
                <a:latin typeface="Impact" panose="020B0806030902050204" pitchFamily="34" charset="0"/>
              </a:rPr>
              <a:t>background-color:#acd373</a:t>
            </a:r>
            <a:r>
              <a:rPr lang="sr-Latn-CS" altLang="en-US">
                <a:solidFill>
                  <a:srgbClr val="9ECB33"/>
                </a:solidFill>
                <a:latin typeface="Impact" panose="020B0806030902050204" pitchFamily="34" charset="0"/>
              </a:rPr>
              <a:t>;</a:t>
            </a:r>
          </a:p>
          <a:p>
            <a:r>
              <a:rPr lang="sr-Latn-CS" altLang="en-US">
                <a:solidFill>
                  <a:srgbClr val="FF6600"/>
                </a:solidFill>
                <a:latin typeface="Impact" panose="020B0806030902050204" pitchFamily="34" charset="0"/>
              </a:rPr>
              <a:t>color:white;</a:t>
            </a:r>
            <a:r>
              <a:rPr lang="sr-Latn-CS" altLang="en-US">
                <a:solidFill>
                  <a:srgbClr val="9ECB33"/>
                </a:solidFill>
                <a:latin typeface="Impact" panose="020B0806030902050204" pitchFamily="34" charset="0"/>
              </a:rPr>
              <a:t> </a:t>
            </a:r>
          </a:p>
          <a:p>
            <a:r>
              <a:rPr lang="sr-Latn-CS" altLang="en-US">
                <a:solidFill>
                  <a:srgbClr val="9ECB33"/>
                </a:solidFill>
                <a:latin typeface="Impact" panose="020B0806030902050204" pitchFamily="34" charset="0"/>
              </a:rPr>
              <a:t>font-size:20px;</a:t>
            </a:r>
            <a:endParaRPr lang="en-US" altLang="en-US">
              <a:solidFill>
                <a:srgbClr val="9ECB33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0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0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10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0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10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0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10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0" grpId="0" animBg="1"/>
      <p:bldP spid="101381" grpId="0" animBg="1"/>
      <p:bldP spid="101382" grpId="0" animBg="1"/>
      <p:bldP spid="101383" grpId="0" animBg="1"/>
      <p:bldP spid="101384" grpId="0" animBg="1"/>
      <p:bldP spid="101385" grpId="0" animBg="1"/>
      <p:bldP spid="101388" grpId="0"/>
      <p:bldP spid="101388" grpId="1"/>
      <p:bldP spid="101389" grpId="0"/>
      <p:bldP spid="101389" grpId="1"/>
      <p:bldP spid="10139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Forme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94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Elementi za formulare</a:t>
            </a:r>
            <a:endParaRPr lang="en-US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HTML podržava nekoliko elemenata karakterističnih za formulare (tekstualna polja, labele, višestruki izbor, upload datoteka, itd.):</a:t>
            </a:r>
          </a:p>
          <a:p>
            <a:pPr lvl="1" eaLnBrk="1" hangingPunct="1"/>
            <a:r>
              <a:rPr lang="sr-Latn-CS" altLang="en-US"/>
              <a:t>input</a:t>
            </a:r>
          </a:p>
          <a:p>
            <a:pPr lvl="1" eaLnBrk="1" hangingPunct="1"/>
            <a:r>
              <a:rPr lang="sr-Latn-CS" altLang="en-US"/>
              <a:t>textarea</a:t>
            </a:r>
          </a:p>
          <a:p>
            <a:pPr lvl="1" eaLnBrk="1" hangingPunct="1"/>
            <a:r>
              <a:rPr lang="sr-Latn-CS" altLang="en-US"/>
              <a:t>select</a:t>
            </a:r>
          </a:p>
          <a:p>
            <a:pPr lvl="1" eaLnBrk="1" hangingPunct="1"/>
            <a:r>
              <a:rPr lang="sr-Latn-CS" altLang="en-US"/>
              <a:t>itd.</a:t>
            </a:r>
          </a:p>
          <a:p>
            <a:pPr eaLnBrk="1" hangingPunct="1"/>
            <a:endParaRPr lang="sr-Latn-CS" altLang="en-US"/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0209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INPUT element</a:t>
            </a:r>
            <a:endParaRPr lang="en-US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Input element ima više </a:t>
            </a:r>
            <a:r>
              <a:rPr lang="en-US" altLang="en-US"/>
              <a:t>“modova”, </a:t>
            </a:r>
            <a:r>
              <a:rPr lang="sr-Latn-CS" altLang="en-US"/>
              <a:t>zavisno od type atributa: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992313" y="2205038"/>
          <a:ext cx="7572376" cy="378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6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6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3273">
                <a:tc>
                  <a:txBody>
                    <a:bodyPr/>
                    <a:lstStyle/>
                    <a:p>
                      <a:r>
                        <a:rPr lang="sr-Latn-CS" sz="1800" dirty="0"/>
                        <a:t>Mod</a:t>
                      </a:r>
                      <a:r>
                        <a:rPr lang="sr-Latn-CS" sz="1800" baseline="0" dirty="0"/>
                        <a:t> INPUT elementa</a:t>
                      </a:r>
                      <a:endParaRPr lang="en-US" sz="18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sr-Latn-CS" sz="1800" dirty="0"/>
                        <a:t>type atribut</a:t>
                      </a:r>
                      <a:endParaRPr lang="en-US" sz="18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273">
                <a:tc>
                  <a:txBody>
                    <a:bodyPr/>
                    <a:lstStyle/>
                    <a:p>
                      <a:r>
                        <a:rPr lang="sr-Latn-CS" sz="1800" dirty="0"/>
                        <a:t>polje za unos teksta</a:t>
                      </a:r>
                      <a:endParaRPr lang="en-US" sz="18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sr-Latn-CS" sz="1800" dirty="0"/>
                        <a:t>text</a:t>
                      </a:r>
                      <a:endParaRPr lang="en-US" sz="18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273">
                <a:tc>
                  <a:txBody>
                    <a:bodyPr/>
                    <a:lstStyle/>
                    <a:p>
                      <a:r>
                        <a:rPr lang="sr-Latn-CS" sz="1800" dirty="0"/>
                        <a:t>skriveno</a:t>
                      </a:r>
                      <a:r>
                        <a:rPr lang="sr-Latn-CS" sz="1800" baseline="0" dirty="0"/>
                        <a:t> polje</a:t>
                      </a:r>
                      <a:endParaRPr lang="en-US" sz="18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sr-Latn-CS" sz="1800" dirty="0"/>
                        <a:t>hidden</a:t>
                      </a:r>
                      <a:endParaRPr lang="en-US" sz="18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273">
                <a:tc>
                  <a:txBody>
                    <a:bodyPr/>
                    <a:lstStyle/>
                    <a:p>
                      <a:r>
                        <a:rPr lang="sr-Latn-CS" sz="1800" dirty="0"/>
                        <a:t>dugme</a:t>
                      </a:r>
                      <a:endParaRPr lang="en-US" sz="18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sr-Latn-CS" sz="1800" dirty="0"/>
                        <a:t>button</a:t>
                      </a:r>
                      <a:endParaRPr lang="en-US" sz="18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273">
                <a:tc>
                  <a:txBody>
                    <a:bodyPr/>
                    <a:lstStyle/>
                    <a:p>
                      <a:r>
                        <a:rPr lang="sr-Latn-CS" sz="1800" dirty="0"/>
                        <a:t>kućica za štikliranje</a:t>
                      </a:r>
                      <a:endParaRPr lang="en-US" sz="18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sr-Latn-CS" sz="1800" dirty="0"/>
                        <a:t>checkbox</a:t>
                      </a:r>
                      <a:endParaRPr lang="en-US" sz="18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273">
                <a:tc>
                  <a:txBody>
                    <a:bodyPr/>
                    <a:lstStyle/>
                    <a:p>
                      <a:r>
                        <a:rPr lang="sr-Latn-CS" sz="1800" dirty="0"/>
                        <a:t>ekskluzivna</a:t>
                      </a:r>
                      <a:r>
                        <a:rPr lang="sr-Latn-CS" sz="1800" baseline="0" dirty="0"/>
                        <a:t> selekcija</a:t>
                      </a:r>
                      <a:endParaRPr lang="en-US" sz="18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sr-Latn-CS" sz="1800" dirty="0"/>
                        <a:t>radio</a:t>
                      </a:r>
                      <a:endParaRPr lang="en-US" sz="18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273">
                <a:tc>
                  <a:txBody>
                    <a:bodyPr/>
                    <a:lstStyle/>
                    <a:p>
                      <a:r>
                        <a:rPr lang="sr-Latn-CS" sz="1800" dirty="0"/>
                        <a:t>upload</a:t>
                      </a:r>
                      <a:r>
                        <a:rPr lang="sr-Latn-CS" sz="1800" baseline="0" dirty="0"/>
                        <a:t> datotetke</a:t>
                      </a:r>
                      <a:endParaRPr lang="en-US" sz="18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sr-Latn-CS" sz="1800" dirty="0"/>
                        <a:t>file</a:t>
                      </a:r>
                      <a:endParaRPr lang="en-US" sz="18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3273">
                <a:tc>
                  <a:txBody>
                    <a:bodyPr/>
                    <a:lstStyle/>
                    <a:p>
                      <a:r>
                        <a:rPr lang="sr-Latn-CS" sz="1800" dirty="0"/>
                        <a:t>dugme za prijavu formulara</a:t>
                      </a:r>
                      <a:endParaRPr lang="en-US" sz="18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sr-Latn-CS" sz="1800" dirty="0"/>
                        <a:t>submit</a:t>
                      </a:r>
                      <a:endParaRPr lang="en-US" sz="18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2450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Primer</a:t>
            </a:r>
            <a:endParaRPr lang="en-US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Polje za unos teksta (value pamti tekst u polju):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sr-Latn-C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&lt;input type=“</a:t>
            </a:r>
            <a:r>
              <a:rPr lang="sr-Latn-C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” value=“</a:t>
            </a:r>
            <a:r>
              <a:rPr lang="sr-Latn-C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Pocetni tekst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” /&gt;</a:t>
            </a:r>
            <a:endParaRPr lang="sr-Latn-CS" altLang="en-U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endParaRPr lang="sr-Latn-CS" altLang="en-US"/>
          </a:p>
          <a:p>
            <a:pPr eaLnBrk="1" hangingPunct="1"/>
            <a:r>
              <a:rPr lang="sr-Latn-CS" altLang="en-US"/>
              <a:t>Dugme (value određuje tekst na dugmetu):</a:t>
            </a:r>
          </a:p>
          <a:p>
            <a:pPr eaLnBrk="1" hangingPunct="1"/>
            <a:endParaRPr lang="sr-Latn-C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&lt;input type=“button” value=“Pritisni” /&gt;</a:t>
            </a:r>
            <a:endParaRPr lang="sr-Latn-CS" altLang="en-U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3014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Pravila pisanja </a:t>
            </a:r>
            <a:r>
              <a:rPr lang="en-US"/>
              <a:t>HTML</a:t>
            </a:r>
            <a:r>
              <a:rPr lang="sr-Latn-RS"/>
              <a:t>5</a:t>
            </a:r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/>
          </a:p>
          <a:p>
            <a:pPr eaLnBrk="1" hangingPunct="1">
              <a:lnSpc>
                <a:spcPct val="90000"/>
              </a:lnSpc>
            </a:pPr>
            <a:r>
              <a:rPr lang="sr-Latn-CS" altLang="en-US" sz="2400"/>
              <a:t>Koristiti samozatvarajuće početne delove elemenata (oni koji imaju / na kraju i kojima ne treba završni deo, npr. &lt;br /&gt;) samo za prazne elemente</a:t>
            </a:r>
            <a:endParaRPr lang="en-US" altLang="en-US" sz="2400"/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Sva imena elemenata i atributa se pi</a:t>
            </a:r>
            <a:r>
              <a:rPr lang="sr-Latn-CS" altLang="en-US" sz="2400"/>
              <a:t>šu malim slovima</a:t>
            </a:r>
            <a:endParaRPr lang="en-US" altLang="en-US" sz="2400"/>
          </a:p>
          <a:p>
            <a:pPr eaLnBrk="1" hangingPunct="1">
              <a:lnSpc>
                <a:spcPct val="90000"/>
              </a:lnSpc>
            </a:pPr>
            <a:r>
              <a:rPr lang="sr-Latn-CS" altLang="en-US" sz="2400"/>
              <a:t>Svi atributi se pišu između apostrofa </a:t>
            </a:r>
            <a:r>
              <a:rPr lang="en-US" altLang="en-US" sz="2400"/>
              <a:t>(') </a:t>
            </a:r>
            <a:r>
              <a:rPr lang="sr-Latn-CS" altLang="en-US" sz="2400"/>
              <a:t>ili navodnika</a:t>
            </a:r>
            <a:r>
              <a:rPr lang="en-US" altLang="en-US" sz="2400"/>
              <a:t> (") </a:t>
            </a:r>
          </a:p>
          <a:p>
            <a:pPr eaLnBrk="1" hangingPunct="1">
              <a:lnSpc>
                <a:spcPct val="90000"/>
              </a:lnSpc>
            </a:pPr>
            <a:r>
              <a:rPr lang="sr-Latn-CS" altLang="en-US" sz="2400"/>
              <a:t>Dodati blanko pre / kod elemenata koji imaju samozatvarajući početni deo, npr:</a:t>
            </a:r>
            <a:r>
              <a:rPr lang="en-US" altLang="en-US" sz="2400"/>
              <a:t>&lt;br /&gt; </a:t>
            </a:r>
            <a:r>
              <a:rPr lang="sr-Latn-CS" altLang="en-US" sz="2400"/>
              <a:t>umesto</a:t>
            </a:r>
            <a:r>
              <a:rPr lang="en-US" altLang="en-US" sz="2400"/>
              <a:t> &lt;br/&gt; </a:t>
            </a:r>
          </a:p>
          <a:p>
            <a:pPr eaLnBrk="1" hangingPunct="1">
              <a:lnSpc>
                <a:spcPct val="90000"/>
              </a:lnSpc>
            </a:pPr>
            <a:r>
              <a:rPr lang="sr-Latn-CS" altLang="en-US" sz="2400"/>
              <a:t>Uključiti završne delove za elemenate koji mogu imati sadržaj ali se ostavljaju prazni</a:t>
            </a:r>
            <a:r>
              <a:rPr lang="en-US" altLang="en-US" sz="2400"/>
              <a:t> (</a:t>
            </a:r>
            <a:r>
              <a:rPr lang="sr-Latn-CS" altLang="en-US" sz="2400"/>
              <a:t>npr.</a:t>
            </a:r>
            <a:r>
              <a:rPr lang="en-US" altLang="en-US" sz="2400"/>
              <a:t> "&lt;img&gt;&lt;/img&gt;", n</a:t>
            </a:r>
            <a:r>
              <a:rPr lang="sr-Latn-CS" altLang="en-US" sz="2400"/>
              <a:t>e</a:t>
            </a:r>
            <a:r>
              <a:rPr lang="en-US" altLang="en-US" sz="2400"/>
              <a:t> "&lt;img /&gt;" )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Semantički elementi</a:t>
            </a:r>
            <a:endParaRPr lang="en-US"/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RS" altLang="en-US"/>
              <a:t>Header, footer, section, article, aside, nav</a:t>
            </a:r>
          </a:p>
          <a:p>
            <a:pPr eaLnBrk="1" hangingPunct="1"/>
            <a:r>
              <a:rPr lang="en-US" altLang="en-US"/>
              <a:t>Samostalni deo strane ili aplikacije koji mo</a:t>
            </a:r>
            <a:r>
              <a:rPr lang="sr-Latn-RS" altLang="en-US"/>
              <a:t>že da se distribuira i koristi.</a:t>
            </a:r>
          </a:p>
          <a:p>
            <a:pPr eaLnBrk="1" hangingPunct="1"/>
            <a:r>
              <a:rPr lang="sr-Latn-RS" altLang="en-US"/>
              <a:t>Primer: forum post, članak časopisa ili novina, jedan blog, widget.</a:t>
            </a:r>
          </a:p>
          <a:p>
            <a:pPr eaLnBrk="1" hangingPunct="1"/>
            <a:endParaRPr lang="sr-Latn-RS" altLang="en-US"/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Article, Section ili Div</a:t>
            </a:r>
            <a:endParaRPr lang="en-US"/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RS" altLang="en-US"/>
              <a:t>Da li bi sadržaj mogao saostalno da se prikaže kao RSS unos</a:t>
            </a:r>
            <a:r>
              <a:rPr lang="en-US" altLang="en-US"/>
              <a:t>? Da =&gt; &lt;article&gt;</a:t>
            </a:r>
          </a:p>
          <a:p>
            <a:pPr eaLnBrk="1" hangingPunct="1"/>
            <a:r>
              <a:rPr lang="en-US" altLang="en-US"/>
              <a:t>Da li je se sasto</a:t>
            </a:r>
            <a:r>
              <a:rPr lang="sr-Latn-RS" altLang="en-US"/>
              <a:t>j</a:t>
            </a:r>
            <a:r>
              <a:rPr lang="en-US" altLang="en-US"/>
              <a:t>i od me</a:t>
            </a:r>
            <a:r>
              <a:rPr lang="sr-Latn-RS" altLang="en-US"/>
              <a:t>đusobno povezanog </a:t>
            </a:r>
            <a:r>
              <a:rPr lang="en-US" altLang="en-US"/>
              <a:t>sad</a:t>
            </a:r>
            <a:r>
              <a:rPr lang="sr-Latn-RS" altLang="en-US"/>
              <a:t>žaja</a:t>
            </a:r>
            <a:r>
              <a:rPr lang="en-US" altLang="en-US"/>
              <a:t>? </a:t>
            </a:r>
            <a:r>
              <a:rPr lang="sr-Latn-RS" altLang="en-US"/>
              <a:t>Da </a:t>
            </a:r>
            <a:r>
              <a:rPr lang="en-US" altLang="en-US"/>
              <a:t>=&gt; &lt;section&gt;</a:t>
            </a:r>
          </a:p>
          <a:p>
            <a:pPr eaLnBrk="1" hangingPunct="1"/>
            <a:r>
              <a:rPr lang="sr-Latn-RS" altLang="en-US"/>
              <a:t>Ukoliko ne postoji nikakva semantička veza, koristiti</a:t>
            </a:r>
            <a:r>
              <a:rPr lang="en-US" altLang="en-US"/>
              <a:t> &lt;div&gt;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Aside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Koristi</a:t>
            </a:r>
            <a:r>
              <a:rPr lang="en-US" altLang="en-US" dirty="0"/>
              <a:t> se za </a:t>
            </a:r>
            <a:r>
              <a:rPr lang="en-US" altLang="en-US" dirty="0" err="1"/>
              <a:t>sadr</a:t>
            </a:r>
            <a:r>
              <a:rPr lang="sr-Latn-RS" altLang="en-US" dirty="0" err="1"/>
              <a:t>žaj</a:t>
            </a:r>
            <a:r>
              <a:rPr lang="sr-Latn-RS" altLang="en-US" dirty="0"/>
              <a:t> koji nije glavni fokus artikla ili strane, ali </a:t>
            </a:r>
            <a:r>
              <a:rPr lang="sr-Latn-RS" altLang="en-US" b="1" dirty="0"/>
              <a:t>se odnosi</a:t>
            </a:r>
            <a:r>
              <a:rPr lang="sr-Latn-RS" altLang="en-US" dirty="0"/>
              <a:t> na artikal</a:t>
            </a:r>
          </a:p>
          <a:p>
            <a:pPr eaLnBrk="1" hangingPunct="1"/>
            <a:r>
              <a:rPr lang="sr-Latn-RS" altLang="en-US" dirty="0"/>
              <a:t>Može biti napisan </a:t>
            </a:r>
            <a:r>
              <a:rPr lang="sr-Latn-RS" altLang="en-US" dirty="0" err="1"/>
              <a:t>uokviru</a:t>
            </a:r>
            <a:r>
              <a:rPr lang="sr-Latn-RS" altLang="en-US" dirty="0"/>
              <a:t> artikla</a:t>
            </a:r>
          </a:p>
          <a:p>
            <a:pPr eaLnBrk="1" hangingPunct="1"/>
            <a:r>
              <a:rPr lang="sr-Latn-RS" altLang="en-US" dirty="0"/>
              <a:t>Ne znači da mora da bude lociran bočno od artikla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BCDF1-C346-4485-A1AA-F4B6D571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Desktop i Web aplikacije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EFE74BD-71AD-41A0-B066-314EEAF3FB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7558890"/>
              </p:ext>
            </p:extLst>
          </p:nvPr>
        </p:nvGraphicFramePr>
        <p:xfrm>
          <a:off x="2589213" y="2133600"/>
          <a:ext cx="89154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7700">
                  <a:extLst>
                    <a:ext uri="{9D8B030D-6E8A-4147-A177-3AD203B41FA5}">
                      <a16:colId xmlns:a16="http://schemas.microsoft.com/office/drawing/2014/main" val="2705039772"/>
                    </a:ext>
                  </a:extLst>
                </a:gridCol>
                <a:gridCol w="4457700">
                  <a:extLst>
                    <a:ext uri="{9D8B030D-6E8A-4147-A177-3AD203B41FA5}">
                      <a16:colId xmlns:a16="http://schemas.microsoft.com/office/drawing/2014/main" val="2275701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Desktop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Web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357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Zavisi od platforme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Ne zavisi od platforme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550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Potrebna instalacija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Nije potrebna instalacija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66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Ažuriranje zahteva instalaciju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Ažuriranje ne zahteva instalaciju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3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Visoke multimedijalne performanse (3D igre)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Limitiran GUI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96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Komplikovano dodavanje multimedijalnog sadržaja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Jednostavno dodavanje multimedijalnog sadržaja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35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021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Nav</a:t>
            </a:r>
            <a:endParaRPr lang="en-US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RS" altLang="en-US"/>
              <a:t>Predstavlja deo strane koji sadrži linkove ka ostalim stranama ili delovima na strani (navigacione linkove) </a:t>
            </a:r>
          </a:p>
          <a:p>
            <a:pPr eaLnBrk="1" hangingPunct="1"/>
            <a:r>
              <a:rPr lang="sr-Latn-RS" altLang="en-US"/>
              <a:t>Ne treba svaku grupu linkova ubaciti u &lt;nav&gt;, već samo glavne navigacione blokove. </a:t>
            </a:r>
          </a:p>
          <a:p>
            <a:pPr eaLnBrk="1" hangingPunct="1"/>
            <a:r>
              <a:rPr lang="sr-Latn-RS" altLang="en-US"/>
              <a:t>Npr, footer sadrži linkove ka cop</a:t>
            </a:r>
            <a:r>
              <a:rPr lang="en-US" altLang="en-US"/>
              <a:t>yright-u, uslovima kori</a:t>
            </a:r>
            <a:r>
              <a:rPr lang="sr-Latn-RS" altLang="en-US"/>
              <a:t>šćenja sajta i glavnoj strani. Njima ne treba &lt;nav&gt;, već je dovoljan sam &lt;footer&gt; element</a:t>
            </a:r>
            <a:endParaRPr lang="en-US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097D09-9953-4003-B071-8B734F54D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542207E-38FF-45CB-8CAC-3FC4413DCA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42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Šta je </a:t>
            </a:r>
            <a:r>
              <a:rPr lang="en-US"/>
              <a:t>Javascript</a:t>
            </a:r>
            <a:r>
              <a:rPr lang="sr-Latn-CS"/>
              <a:t>?</a:t>
            </a:r>
            <a:endParaRPr lang="en-US"/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 dirty="0" err="1"/>
              <a:t>Javascript</a:t>
            </a:r>
            <a:r>
              <a:rPr lang="sr-Latn-CS" altLang="en-US" dirty="0"/>
              <a:t> – univerzalni jezik klijent strane</a:t>
            </a:r>
          </a:p>
          <a:p>
            <a:pPr eaLnBrk="1" hangingPunct="1"/>
            <a:r>
              <a:rPr lang="sr-Latn-CS" altLang="en-US" dirty="0"/>
              <a:t>Skript se izvršava na klijentskoj mašini pošto se dokument učita, ili u nekom drugom trenutku, npr. </a:t>
            </a:r>
            <a:r>
              <a:rPr lang="en-US" altLang="en-US" dirty="0"/>
              <a:t>k</a:t>
            </a:r>
            <a:r>
              <a:rPr lang="sr-Latn-CS" altLang="en-US" dirty="0"/>
              <a:t>ad se aktivira link.</a:t>
            </a:r>
            <a:endParaRPr lang="en-US" altLang="en-US" dirty="0"/>
          </a:p>
          <a:p>
            <a:pPr eaLnBrk="1" hangingPunct="1"/>
            <a:r>
              <a:rPr lang="sr-Latn-CS" altLang="en-US" dirty="0"/>
              <a:t>Skripte pružaju autoru sredstva za proširenje funkcionalnosti i interaktivnosti HTML dokumenata:</a:t>
            </a:r>
          </a:p>
          <a:p>
            <a:pPr lvl="1" eaLnBrk="1" hangingPunct="1"/>
            <a:r>
              <a:rPr lang="sr-Latn-CS" altLang="en-US" dirty="0"/>
              <a:t>dinamički </a:t>
            </a:r>
            <a:r>
              <a:rPr lang="sr-Latn-CS" altLang="en-US" dirty="0" err="1"/>
              <a:t>menjati</a:t>
            </a:r>
            <a:r>
              <a:rPr lang="sr-Latn-CS" altLang="en-US" dirty="0"/>
              <a:t> sadržaj dokumenta</a:t>
            </a:r>
          </a:p>
          <a:p>
            <a:pPr lvl="1" eaLnBrk="1" hangingPunct="1"/>
            <a:r>
              <a:rPr lang="sr-Latn-CS" altLang="en-US" dirty="0" err="1"/>
              <a:t>validacija</a:t>
            </a:r>
            <a:r>
              <a:rPr lang="sr-Latn-CS" altLang="en-US" dirty="0"/>
              <a:t> korisničkih podataka u obrascu, kako bi se detektovale greške </a:t>
            </a:r>
            <a:r>
              <a:rPr lang="sr-Latn-CS" altLang="en-US" dirty="0" err="1"/>
              <a:t>pre</a:t>
            </a:r>
            <a:r>
              <a:rPr lang="sr-Latn-CS" altLang="en-US" dirty="0"/>
              <a:t> slanja podataka serveru.</a:t>
            </a:r>
          </a:p>
          <a:p>
            <a:pPr lvl="1" eaLnBrk="1" hangingPunct="1"/>
            <a:r>
              <a:rPr lang="sr-Latn-CS" altLang="en-US" dirty="0"/>
              <a:t>obrada događaja koji se odnose na dokument, kao što su učitavanje i zatvaranje dokumenta, fokus elementa, pokreti kursora </a:t>
            </a:r>
            <a:r>
              <a:rPr lang="sr-Latn-CS" altLang="en-US" dirty="0" err="1"/>
              <a:t>miša,itd</a:t>
            </a:r>
            <a:r>
              <a:rPr lang="sr-Latn-CS" altLang="en-US" dirty="0"/>
              <a:t>.</a:t>
            </a:r>
          </a:p>
          <a:p>
            <a:pPr lvl="1" eaLnBrk="1" hangingPunct="1"/>
            <a:r>
              <a:rPr lang="sr-Latn-CS" altLang="en-US" dirty="0"/>
              <a:t>Komunikacija sa serverom (AJAX, Web </a:t>
            </a:r>
            <a:r>
              <a:rPr lang="sr-Latn-CS" altLang="en-US" dirty="0" err="1"/>
              <a:t>sockets</a:t>
            </a:r>
            <a:r>
              <a:rPr lang="sr-Latn-CS" altLang="en-US" dirty="0"/>
              <a:t>)</a:t>
            </a:r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Karakteristike</a:t>
            </a:r>
            <a:endParaRPr lang="sr-Latn-RS" dirty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RS" altLang="en-US" dirty="0"/>
              <a:t>Najpopularniji jezik Web-a, zastupljen na klijentu (Web pretraživači), na serveru (Node.js) ali i van Web-a: PDF, desktop </a:t>
            </a:r>
            <a:r>
              <a:rPr lang="sr-Latn-RS" altLang="en-US" dirty="0" err="1"/>
              <a:t>widžeti</a:t>
            </a:r>
            <a:endParaRPr lang="sr-Latn-RS" altLang="en-US" dirty="0"/>
          </a:p>
          <a:p>
            <a:pPr eaLnBrk="1" hangingPunct="1"/>
            <a:r>
              <a:rPr lang="sr-Latn-RS" altLang="en-US" dirty="0"/>
              <a:t>Standardizovan </a:t>
            </a:r>
            <a:r>
              <a:rPr lang="sr-Latn-RS" altLang="en-US" dirty="0" err="1"/>
              <a:t>ECMAScript</a:t>
            </a:r>
            <a:r>
              <a:rPr lang="sr-Latn-RS" altLang="en-US" dirty="0"/>
              <a:t> specifikacijom</a:t>
            </a:r>
          </a:p>
          <a:p>
            <a:pPr eaLnBrk="1" hangingPunct="1"/>
            <a:r>
              <a:rPr lang="en-US" altLang="en-US" dirty="0"/>
              <a:t>Java </a:t>
            </a:r>
            <a:r>
              <a:rPr lang="en-US" altLang="en-US" dirty="0" err="1"/>
              <a:t>i</a:t>
            </a:r>
            <a:r>
              <a:rPr lang="en-US" altLang="en-US" dirty="0"/>
              <a:t> JavaScript </a:t>
            </a:r>
            <a:r>
              <a:rPr lang="en-US" altLang="en-US" dirty="0" err="1"/>
              <a:t>su</a:t>
            </a:r>
            <a:r>
              <a:rPr lang="en-US" altLang="en-US" dirty="0"/>
              <a:t> </a:t>
            </a:r>
            <a:r>
              <a:rPr lang="en-US" altLang="en-US" dirty="0" err="1"/>
              <a:t>semanti</a:t>
            </a:r>
            <a:r>
              <a:rPr lang="sr-Latn-RS" altLang="en-US" dirty="0" err="1"/>
              <a:t>čki</a:t>
            </a:r>
            <a:r>
              <a:rPr lang="sr-Latn-RS" altLang="en-US" dirty="0"/>
              <a:t> potpuno različiti jezici</a:t>
            </a:r>
          </a:p>
          <a:p>
            <a:pPr eaLnBrk="1" hangingPunct="1"/>
            <a:r>
              <a:rPr lang="sr-Latn-CS" altLang="en-US" dirty="0"/>
              <a:t>Sintaksa </a:t>
            </a:r>
            <a:r>
              <a:rPr lang="sr-Latn-CS" altLang="en-US" dirty="0" err="1"/>
              <a:t>Javascripta</a:t>
            </a:r>
            <a:r>
              <a:rPr lang="sr-Latn-CS" altLang="en-US" dirty="0"/>
              <a:t> je skoro identična Javi</a:t>
            </a:r>
            <a:r>
              <a:rPr lang="en-US" altLang="en-US" dirty="0"/>
              <a:t>,</a:t>
            </a:r>
            <a:r>
              <a:rPr lang="sr-Latn-CS" altLang="en-US" dirty="0"/>
              <a:t> C# </a:t>
            </a:r>
            <a:r>
              <a:rPr lang="en-US" altLang="en-US" dirty="0" err="1"/>
              <a:t>ili</a:t>
            </a:r>
            <a:r>
              <a:rPr lang="en-US" altLang="en-US" dirty="0"/>
              <a:t> PHP-u</a:t>
            </a:r>
            <a:r>
              <a:rPr lang="sr-Latn-CS" altLang="en-US" dirty="0"/>
              <a:t>.</a:t>
            </a:r>
            <a:endParaRPr lang="sr-Latn-RS" altLang="en-US" dirty="0"/>
          </a:p>
          <a:p>
            <a:pPr eaLnBrk="1" hangingPunct="1"/>
            <a:r>
              <a:rPr lang="sr-Latn-RS" altLang="en-US" dirty="0"/>
              <a:t>Na klijentu se tradicionalno implementira kao interpretatorski jezik</a:t>
            </a:r>
          </a:p>
          <a:p>
            <a:pPr eaLnBrk="1" hangingPunct="1"/>
            <a:endParaRPr lang="sr-Latn-RS" altLang="en-US" dirty="0"/>
          </a:p>
          <a:p>
            <a:pPr eaLnBrk="1" hangingPunct="1"/>
            <a:endParaRPr lang="sr-Latn-RS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Karakteristike</a:t>
            </a:r>
            <a:endParaRPr lang="sr-Latn-RS" dirty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RS" altLang="en-US" b="1"/>
              <a:t>Prototipski skipt jezik</a:t>
            </a:r>
            <a:r>
              <a:rPr lang="en-US" altLang="en-US" b="1"/>
              <a:t> dinami</a:t>
            </a:r>
            <a:r>
              <a:rPr lang="sr-Latn-RS" altLang="en-US" b="1"/>
              <a:t>čkih tipova</a:t>
            </a:r>
          </a:p>
          <a:p>
            <a:pPr lvl="1" eaLnBrk="1" hangingPunct="1"/>
            <a:r>
              <a:rPr lang="sr-Latn-RS" altLang="en-US"/>
              <a:t>Prototipski bazirano programiranje – stil objektno orijentisanog programiranja gde se nasleđivanje postiže kloniranjem postojećih objekata, koji služe kao prototipi</a:t>
            </a:r>
          </a:p>
          <a:p>
            <a:pPr lvl="1" eaLnBrk="1" hangingPunct="1"/>
            <a:r>
              <a:rPr lang="sr-Latn-RS" altLang="en-US"/>
              <a:t>Dinamički tipovi – ista promenjiva može da menja tip podatka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var k = 5;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var name = “Hello”;</a:t>
            </a:r>
          </a:p>
          <a:p>
            <a:pPr lvl="2" eaLnBrk="1" hangingPunct="1">
              <a:buFont typeface="Arial" panose="020B0604020202020204" pitchFamily="34" charset="0"/>
              <a:buNone/>
            </a:pP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name = </a:t>
            </a:r>
            <a:r>
              <a:rPr lang="sr-Latn-RS" alt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sr-Latn-RS" altLang="en-US"/>
          </a:p>
          <a:p>
            <a:pPr eaLnBrk="1" hangingPunct="1"/>
            <a:r>
              <a:rPr lang="sr-Latn-RS" altLang="en-US"/>
              <a:t>JS objekti su asocijativni nizovi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sr-Latn-RS" altLang="en-US"/>
              <a:t>	obj.x  </a:t>
            </a:r>
            <a:r>
              <a:rPr lang="en-US" altLang="en-US">
                <a:sym typeface="Wingdings" panose="05000000000000000000" pitchFamily="2" charset="2"/>
              </a:rPr>
              <a:t> obj[‘x’]</a:t>
            </a:r>
          </a:p>
          <a:p>
            <a:pPr eaLnBrk="1" hangingPunct="1"/>
            <a:r>
              <a:rPr lang="sr-Latn-CS" altLang="en-US"/>
              <a:t>Javascript je </a:t>
            </a:r>
            <a:r>
              <a:rPr lang="sr-Latn-CS" altLang="en-US" b="1"/>
              <a:t>case-sensitive</a:t>
            </a:r>
            <a:r>
              <a:rPr lang="sr-Latn-CS" altLang="en-US"/>
              <a:t>!</a:t>
            </a:r>
            <a:endParaRPr lang="en-US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Gde staviti Javascript kod?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70000" lnSpcReduction="20000"/>
          </a:bodyPr>
          <a:lstStyle/>
          <a:p>
            <a:pPr>
              <a:defRPr/>
            </a:pPr>
            <a:r>
              <a:rPr lang="pl-PL" sz="2400" dirty="0"/>
              <a:t>Skripta može biti interna – uokviru HTML dokumenta, ili eksterna – u zasebnoj datoteci. Deklarisanje skripte se vrši pomoću </a:t>
            </a:r>
            <a:r>
              <a:rPr lang="en-US" sz="2400" dirty="0"/>
              <a:t>SCRIPT</a:t>
            </a:r>
            <a:r>
              <a:rPr lang="sr-Latn-RS" sz="2400" dirty="0"/>
              <a:t> elementa.</a:t>
            </a:r>
          </a:p>
          <a:p>
            <a:pPr>
              <a:defRPr/>
            </a:pPr>
            <a:r>
              <a:rPr lang="sr-Latn-RS" sz="2400" dirty="0"/>
              <a:t>Izbegavati interne skripte (unobtrusive javascript)</a:t>
            </a:r>
            <a:endParaRPr lang="sr-Latn-CS" sz="2400" dirty="0"/>
          </a:p>
          <a:p>
            <a:pPr>
              <a:buNone/>
              <a:defRPr/>
            </a:pPr>
            <a:endParaRPr lang="en-US" sz="2400" dirty="0"/>
          </a:p>
          <a:p>
            <a:pPr>
              <a:buNone/>
              <a:defRPr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&lt;html&gt;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&lt;title&gt;My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Javascript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Page&lt;/title&gt;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&lt;/head&gt;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&lt;body&gt;</a:t>
            </a:r>
            <a:endParaRPr lang="sr-Latn-RS" sz="2000" b="1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  <a:defRPr/>
            </a:pPr>
            <a:r>
              <a:rPr lang="sr-Latn-RS" sz="2000" b="1" dirty="0">
                <a:latin typeface="Courier New" pitchFamily="49" charset="0"/>
                <a:cs typeface="Courier New" pitchFamily="49" charset="0"/>
              </a:rPr>
              <a:t>	....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&lt;script type="text/</a:t>
            </a:r>
            <a:r>
              <a:rPr lang="en-US" sz="20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javascript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"&gt;</a:t>
            </a:r>
            <a:b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alert("Welcome to my world!!!");</a:t>
            </a:r>
            <a:b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&lt;/script&gt;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&lt;/body&gt;</a:t>
            </a:r>
            <a:endParaRPr lang="sr-Latn-CS" sz="2000" b="1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  <a:defRPr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&lt;/html&gt;</a:t>
            </a:r>
          </a:p>
          <a:p>
            <a:pPr>
              <a:defRPr/>
            </a:pPr>
            <a:endParaRPr lang="en-US" sz="24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663951" y="3933056"/>
            <a:ext cx="4726957" cy="72008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glow" dir="t"/>
          </a:scene3d>
          <a:sp3d>
            <a:bevelT/>
            <a:contourClr>
              <a:schemeClr val="tx1"/>
            </a:contourClr>
          </a:sp3d>
        </p:spPr>
        <p:txBody>
          <a:bodyPr/>
          <a:lstStyle/>
          <a:p>
            <a:pPr>
              <a:defRPr/>
            </a:pPr>
            <a:r>
              <a:rPr lang="en-US" dirty="0"/>
              <a:t>alert(string) </a:t>
            </a:r>
            <a:r>
              <a:rPr lang="sr-Latn-CS" dirty="0"/>
              <a:t>otvara popup prozor i ispisuje navedeni znakovni niz (string)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3503614" y="4292601"/>
            <a:ext cx="2160587" cy="57626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Eksterne skripte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2435629" y="2133600"/>
            <a:ext cx="9068983" cy="3777622"/>
          </a:xfrm>
        </p:spPr>
        <p:txBody>
          <a:bodyPr>
            <a:normAutofit/>
          </a:bodyPr>
          <a:lstStyle/>
          <a:p>
            <a:pPr eaLnBrk="1" hangingPunct="1"/>
            <a:r>
              <a:rPr lang="sr-Latn-CS" altLang="en-US" sz="1900" dirty="0"/>
              <a:t>Referenciranje na eksternu skriptu se vrši takođe pomoću SCRIPT elementa, ali na sledeći način:</a:t>
            </a:r>
            <a:endParaRPr lang="en-US" altLang="en-US" sz="19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sr-Latn-C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 type="text/javascript" src=”main.js”&gt;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&lt;/script&gt;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en-US" sz="1900" dirty="0" err="1"/>
              <a:t>Eksterna</a:t>
            </a:r>
            <a:r>
              <a:rPr lang="en-US" altLang="en-US" sz="1900" dirty="0"/>
              <a:t> </a:t>
            </a:r>
            <a:r>
              <a:rPr lang="en-US" altLang="en-US" sz="1900" dirty="0" err="1"/>
              <a:t>skripta</a:t>
            </a:r>
            <a:r>
              <a:rPr lang="en-US" altLang="en-US" sz="1900" dirty="0"/>
              <a:t> </a:t>
            </a:r>
            <a:r>
              <a:rPr lang="sr-Latn-CS" altLang="en-US" sz="1900" dirty="0"/>
              <a:t>sadrži bibloteku funkcija ili klasa.</a:t>
            </a:r>
            <a:endParaRPr lang="en-US" altLang="en-US" sz="1900" dirty="0"/>
          </a:p>
          <a:p>
            <a:pPr eaLnBrk="1" hangingPunct="1"/>
            <a:r>
              <a:rPr lang="en-US" altLang="en-US" sz="1900" dirty="0" err="1"/>
              <a:t>Prednosti</a:t>
            </a:r>
            <a:r>
              <a:rPr lang="en-US" altLang="en-US" sz="1900" dirty="0"/>
              <a:t> </a:t>
            </a:r>
            <a:r>
              <a:rPr lang="en-US" altLang="en-US" sz="1900" dirty="0" err="1"/>
              <a:t>referenciranja</a:t>
            </a:r>
            <a:r>
              <a:rPr lang="en-US" altLang="en-US" sz="1900" dirty="0"/>
              <a:t> </a:t>
            </a:r>
            <a:r>
              <a:rPr lang="en-US" altLang="en-US" sz="1900" dirty="0" err="1"/>
              <a:t>na</a:t>
            </a:r>
            <a:r>
              <a:rPr lang="en-US" altLang="en-US" sz="1900" dirty="0"/>
              <a:t> </a:t>
            </a:r>
            <a:r>
              <a:rPr lang="en-US" altLang="en-US" sz="1900" dirty="0" err="1"/>
              <a:t>eksternu</a:t>
            </a:r>
            <a:r>
              <a:rPr lang="en-US" altLang="en-US" sz="1900" dirty="0"/>
              <a:t> </a:t>
            </a:r>
            <a:r>
              <a:rPr lang="en-US" altLang="en-US" sz="1900" dirty="0" err="1"/>
              <a:t>skriptu</a:t>
            </a:r>
            <a:r>
              <a:rPr lang="en-US" altLang="en-US" sz="1900" dirty="0"/>
              <a:t> </a:t>
            </a:r>
            <a:r>
              <a:rPr lang="en-US" altLang="en-US" sz="1900" dirty="0" err="1"/>
              <a:t>su</a:t>
            </a:r>
            <a:r>
              <a:rPr lang="en-US" altLang="en-US" sz="1900" dirty="0"/>
              <a:t> </a:t>
            </a:r>
            <a:r>
              <a:rPr lang="en-US" altLang="en-US" sz="1900" dirty="0" err="1"/>
              <a:t>ogromne</a:t>
            </a:r>
            <a:endParaRPr lang="en-US" altLang="en-US" sz="1900" dirty="0"/>
          </a:p>
          <a:p>
            <a:pPr eaLnBrk="1" hangingPunct="1"/>
            <a:r>
              <a:rPr lang="en-US" altLang="en-US" sz="1900" dirty="0" err="1"/>
              <a:t>Gledati</a:t>
            </a:r>
            <a:r>
              <a:rPr lang="en-US" altLang="en-US" sz="1900" dirty="0"/>
              <a:t> da </a:t>
            </a:r>
            <a:r>
              <a:rPr lang="en-US" altLang="en-US" sz="1900" dirty="0" err="1"/>
              <a:t>eksterne</a:t>
            </a:r>
            <a:r>
              <a:rPr lang="en-US" altLang="en-US" sz="1900" dirty="0"/>
              <a:t> </a:t>
            </a:r>
            <a:r>
              <a:rPr lang="en-US" altLang="en-US" sz="1900" dirty="0" err="1"/>
              <a:t>skripte</a:t>
            </a:r>
            <a:r>
              <a:rPr lang="en-US" altLang="en-US" sz="1900" dirty="0"/>
              <a:t> </a:t>
            </a:r>
            <a:r>
              <a:rPr lang="en-US" altLang="en-US" sz="1900" dirty="0" err="1"/>
              <a:t>budu</a:t>
            </a:r>
            <a:r>
              <a:rPr lang="en-US" altLang="en-US" sz="1900" dirty="0"/>
              <a:t> </a:t>
            </a:r>
            <a:r>
              <a:rPr lang="en-US" altLang="en-US" sz="1900" dirty="0" err="1"/>
              <a:t>na</a:t>
            </a:r>
            <a:r>
              <a:rPr lang="en-US" altLang="en-US" sz="1900" dirty="0"/>
              <a:t> </a:t>
            </a:r>
            <a:r>
              <a:rPr lang="en-US" altLang="en-US" sz="1900" dirty="0" err="1"/>
              <a:t>kraju</a:t>
            </a:r>
            <a:r>
              <a:rPr lang="en-US" altLang="en-US" sz="1900" dirty="0"/>
              <a:t> BODY </a:t>
            </a:r>
            <a:r>
              <a:rPr lang="en-US" altLang="en-US" sz="1900" dirty="0" err="1"/>
              <a:t>elementa</a:t>
            </a:r>
            <a:r>
              <a:rPr lang="en-US" altLang="en-US" sz="1900" dirty="0"/>
              <a:t> da ne bi </a:t>
            </a:r>
            <a:r>
              <a:rPr lang="sr-Latn-RS" altLang="en-US" sz="1900" dirty="0"/>
              <a:t>blokirale iscrtavanje strane</a:t>
            </a:r>
            <a:endParaRPr lang="en-US" altLang="en-US" sz="19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E687-9EC0-4ED7-9E57-2E43A935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Promenljive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C46EA-A0CD-4AF3-8B3D-4814E4977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Var, let, </a:t>
            </a:r>
            <a:r>
              <a:rPr lang="sr-Latn-RS" dirty="0" err="1"/>
              <a:t>const</a:t>
            </a:r>
            <a:endParaRPr lang="sr-Latn-RS" dirty="0"/>
          </a:p>
          <a:p>
            <a:r>
              <a:rPr lang="sr-Latn-RS" dirty="0"/>
              <a:t>Var izbegavati, </a:t>
            </a:r>
            <a:r>
              <a:rPr lang="sr-Latn-RS" dirty="0" err="1"/>
              <a:t>const</a:t>
            </a:r>
            <a:r>
              <a:rPr lang="sr-Latn-RS" dirty="0"/>
              <a:t> uvek osim ako se ne menja referenca.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639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Funkcije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519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 dirty="0"/>
              <a:t>Deklaracija f</a:t>
            </a:r>
            <a:r>
              <a:rPr lang="en-US" dirty="0" err="1"/>
              <a:t>unkcije</a:t>
            </a:r>
            <a:endParaRPr lang="en-US" dirty="0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 max(x, y)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 (x &gt; y) return x;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else return y;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sr-Latn-R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 = max(3, 5);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 dirty="0"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6209978" y="1762914"/>
            <a:ext cx="4216411" cy="928694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glow" dir="t"/>
          </a:scene3d>
          <a:sp3d>
            <a:bevelT/>
            <a:contourClr>
              <a:schemeClr val="tx1"/>
            </a:contourClr>
          </a:sp3d>
        </p:spPr>
        <p:txBody>
          <a:bodyPr/>
          <a:lstStyle/>
          <a:p>
            <a:pPr>
              <a:defRPr/>
            </a:pPr>
            <a:r>
              <a:rPr lang="en-US" dirty="0"/>
              <a:t>function  &lt;</a:t>
            </a:r>
            <a:r>
              <a:rPr lang="en-US" dirty="0" err="1"/>
              <a:t>ime_fje</a:t>
            </a:r>
            <a:r>
              <a:rPr lang="en-US" dirty="0"/>
              <a:t>&gt; ( &lt;</a:t>
            </a:r>
            <a:r>
              <a:rPr lang="en-US" dirty="0" err="1"/>
              <a:t>parametri</a:t>
            </a:r>
            <a:r>
              <a:rPr lang="en-US" dirty="0"/>
              <a:t>&gt; )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err="1"/>
              <a:t>Parametrima</a:t>
            </a:r>
            <a:r>
              <a:rPr lang="en-US" dirty="0"/>
              <a:t> se ne </a:t>
            </a:r>
            <a:r>
              <a:rPr lang="en-US" dirty="0" err="1"/>
              <a:t>stavlja</a:t>
            </a:r>
            <a:r>
              <a:rPr lang="en-US" dirty="0"/>
              <a:t> tip!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 bwMode="auto">
          <a:xfrm flipH="1">
            <a:off x="4915874" y="2243348"/>
            <a:ext cx="1068358" cy="21953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3F11-EF49-4525-9614-9D5EF5DF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Arhitektura Web aplikacija</a:t>
            </a:r>
            <a:endParaRPr lang="en-US" dirty="0"/>
          </a:p>
        </p:txBody>
      </p:sp>
      <p:pic>
        <p:nvPicPr>
          <p:cNvPr id="1026" name="Picture 2" descr="A Modern Web Application Architecture and Its Running Environments.  ">
            <a:extLst>
              <a:ext uri="{FF2B5EF4-FFF2-40B4-BE49-F238E27FC236}">
                <a16:creationId xmlns:a16="http://schemas.microsoft.com/office/drawing/2014/main" id="{0B94605B-5533-4F7E-BF5D-682A49881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643" y="2296825"/>
            <a:ext cx="80962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710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8281-B187-4CFD-A589-5F7CCB5EB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Funkcijski izraz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6BBF4-9174-45A0-AB5E-D096156DF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FE (</a:t>
            </a:r>
            <a:r>
              <a:rPr lang="sr-Latn-RS" dirty="0" err="1"/>
              <a:t>function</a:t>
            </a:r>
            <a:r>
              <a:rPr lang="sr-Latn-RS" dirty="0"/>
              <a:t> </a:t>
            </a:r>
            <a:r>
              <a:rPr lang="sr-Latn-RS" dirty="0" err="1"/>
              <a:t>expression</a:t>
            </a:r>
            <a:r>
              <a:rPr lang="sr-Latn-RS" dirty="0"/>
              <a:t>)</a:t>
            </a:r>
          </a:p>
          <a:p>
            <a:endParaRPr lang="sr-Latn-R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square2 = function(a) {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return a*a;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endParaRPr lang="sr-Latn-R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sr-Latn-R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r-Latn-RS" dirty="0" err="1">
                <a:cs typeface="Courier New" panose="02070309020205020404" pitchFamily="49" charset="0"/>
              </a:rPr>
              <a:t>Hoisting</a:t>
            </a:r>
            <a:r>
              <a:rPr lang="sr-Latn-RS" dirty="0">
                <a:cs typeface="Courier New" panose="02070309020205020404" pitchFamily="49" charset="0"/>
              </a:rPr>
              <a:t> (podizanje deklaracija na vrh opsega)</a:t>
            </a:r>
          </a:p>
        </p:txBody>
      </p:sp>
    </p:spTree>
    <p:extLst>
      <p:ext uri="{BB962C8B-B14F-4D97-AF65-F5344CB8AC3E}">
        <p14:creationId xmlns:p14="http://schemas.microsoft.com/office/powerpoint/2010/main" val="7870755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Unutrašnja funkcija koja ima pristup promenljivama roditeljske funkcije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11E9DB-77E4-4882-A50B-22D8341A79D7}"/>
              </a:ext>
            </a:extLst>
          </p:cNvPr>
          <p:cNvSpPr txBox="1"/>
          <p:nvPr/>
        </p:nvSpPr>
        <p:spPr>
          <a:xfrm>
            <a:off x="2969013" y="3003461"/>
            <a:ext cx="60941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function outer() {</a:t>
            </a:r>
          </a:p>
          <a:p>
            <a:r>
              <a:rPr lang="en-US" dirty="0"/>
              <a:t>		var a = 'hello from outer';</a:t>
            </a:r>
          </a:p>
          <a:p>
            <a:r>
              <a:rPr lang="en-US" dirty="0"/>
              <a:t>		return function inner() {</a:t>
            </a:r>
          </a:p>
          <a:p>
            <a:r>
              <a:rPr lang="en-US" dirty="0"/>
              <a:t>			console.log(a);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1661435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C3458-FDF7-4D42-BC6E-29D08EB9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Stek</a:t>
            </a:r>
            <a:r>
              <a:rPr lang="en-US" dirty="0"/>
              <a:t> </a:t>
            </a:r>
            <a:r>
              <a:rPr lang="en-US" dirty="0" err="1"/>
              <a:t>izvr</a:t>
            </a:r>
            <a:r>
              <a:rPr lang="sr-Latn-RS" dirty="0" err="1"/>
              <a:t>šenja</a:t>
            </a:r>
            <a:r>
              <a:rPr lang="sr-Latn-RS" dirty="0"/>
              <a:t> (</a:t>
            </a:r>
            <a:r>
              <a:rPr lang="sr-Latn-RS" dirty="0" err="1"/>
              <a:t>execution</a:t>
            </a:r>
            <a:r>
              <a:rPr lang="sr-Latn-RS" dirty="0"/>
              <a:t> </a:t>
            </a:r>
            <a:r>
              <a:rPr lang="sr-Latn-RS" dirty="0" err="1"/>
              <a:t>stack</a:t>
            </a:r>
            <a:r>
              <a:rPr lang="sr-Latn-RS" dirty="0"/>
              <a:t>)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632F158-438D-4716-B21B-5BD386841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113" r="16850"/>
          <a:stretch/>
        </p:blipFill>
        <p:spPr>
          <a:xfrm>
            <a:off x="7232388" y="1905000"/>
            <a:ext cx="3808800" cy="3657600"/>
          </a:xfr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3B706E02-3E21-4F64-943C-C6D648DA906F}"/>
              </a:ext>
            </a:extLst>
          </p:cNvPr>
          <p:cNvSpPr/>
          <p:nvPr/>
        </p:nvSpPr>
        <p:spPr>
          <a:xfrm>
            <a:off x="11041188" y="2154043"/>
            <a:ext cx="676778" cy="30442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23C258-CDE3-4392-BEC7-DD0A198D62AB}"/>
              </a:ext>
            </a:extLst>
          </p:cNvPr>
          <p:cNvSpPr txBox="1"/>
          <p:nvPr/>
        </p:nvSpPr>
        <p:spPr>
          <a:xfrm>
            <a:off x="1817649" y="2040673"/>
            <a:ext cx="49513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1900" dirty="0"/>
              <a:t>Konteksti izvršenja </a:t>
            </a:r>
            <a:r>
              <a:rPr lang="sr-Latn-RS" sz="1900" dirty="0" err="1"/>
              <a:t>fje</a:t>
            </a:r>
            <a:r>
              <a:rPr lang="sr-Latn-RS" sz="19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r-Latn-RS" sz="1900" dirty="0"/>
              <a:t>Globalni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r-Latn-RS" sz="1900" dirty="0"/>
              <a:t>Više lokalnih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r-Latn-RS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1900" dirty="0"/>
              <a:t>Na vrhu je kontekst trenutne funkcije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9867079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1B121-12B5-4977-A064-636AB0B9B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44882-57C3-4724-A2F5-0661F04E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10893552" cy="1259894"/>
          </a:xfrm>
        </p:spPr>
        <p:txBody>
          <a:bodyPr>
            <a:normAutofit/>
          </a:bodyPr>
          <a:lstStyle/>
          <a:p>
            <a:r>
              <a:rPr lang="en-US" dirty="0" err="1"/>
              <a:t>Kontekst</a:t>
            </a:r>
            <a:r>
              <a:rPr lang="en-US" dirty="0"/>
              <a:t> </a:t>
            </a:r>
            <a:r>
              <a:rPr lang="en-US" dirty="0" err="1"/>
              <a:t>izvr</a:t>
            </a:r>
            <a:r>
              <a:rPr lang="sr-Latn-RS" dirty="0" err="1"/>
              <a:t>šenja</a:t>
            </a:r>
            <a:r>
              <a:rPr lang="sr-Latn-RS" dirty="0"/>
              <a:t> funkcije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D05F70-AB3E-4472-B26B-EFE6A5A59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FD727-9964-4446-BCE4-55BA9EA70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133600"/>
            <a:ext cx="6574535" cy="3759253"/>
          </a:xfrm>
        </p:spPr>
        <p:txBody>
          <a:bodyPr>
            <a:normAutofit/>
          </a:bodyPr>
          <a:lstStyle/>
          <a:p>
            <a:r>
              <a:rPr lang="sr-Latn-RS" dirty="0"/>
              <a:t>Skup promenljivih funkcije: (unutrašnje promenjive, deklaracije i parametri </a:t>
            </a:r>
            <a:r>
              <a:rPr lang="sr-Latn-RS" dirty="0" err="1"/>
              <a:t>fje</a:t>
            </a:r>
            <a:r>
              <a:rPr lang="sr-Latn-RS" dirty="0"/>
              <a:t>)</a:t>
            </a:r>
          </a:p>
          <a:p>
            <a:r>
              <a:rPr lang="sr-Latn-RS" dirty="0"/>
              <a:t>Lanac opsega: skup promenljivih </a:t>
            </a:r>
            <a:r>
              <a:rPr lang="sr-Latn-RS" dirty="0" err="1"/>
              <a:t>fje</a:t>
            </a:r>
            <a:r>
              <a:rPr lang="sr-Latn-RS" dirty="0"/>
              <a:t> (</a:t>
            </a:r>
            <a:r>
              <a:rPr lang="sr-Latn-RS" dirty="0" err="1"/>
              <a:t>variable</a:t>
            </a:r>
            <a:r>
              <a:rPr lang="sr-Latn-RS" dirty="0"/>
              <a:t> </a:t>
            </a:r>
            <a:r>
              <a:rPr lang="sr-Latn-RS" dirty="0" err="1"/>
              <a:t>objects</a:t>
            </a:r>
            <a:r>
              <a:rPr lang="sr-Latn-RS" dirty="0"/>
              <a:t>) i svih roditeljskih opsega </a:t>
            </a: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B599853-E2F4-4F65-A2A6-0EB3078A8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823" y="2337329"/>
            <a:ext cx="3981455" cy="2915830"/>
          </a:xfrm>
          <a:prstGeom prst="rect">
            <a:avLst/>
          </a:prstGeom>
        </p:spPr>
      </p:pic>
      <p:sp>
        <p:nvSpPr>
          <p:cNvPr id="14" name="Freeform 11">
            <a:extLst>
              <a:ext uri="{FF2B5EF4-FFF2-40B4-BE49-F238E27FC236}">
                <a16:creationId xmlns:a16="http://schemas.microsoft.com/office/drawing/2014/main" id="{21F6BE39-9E37-45F0-B10C-92305CFB7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456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C7EF-DFCC-4D45-9B9D-7F568D9E7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kontekst</a:t>
            </a:r>
            <a:r>
              <a:rPr lang="en-US" dirty="0"/>
              <a:t> </a:t>
            </a:r>
            <a:r>
              <a:rPr lang="en-US" dirty="0" err="1"/>
              <a:t>izvr</a:t>
            </a:r>
            <a:r>
              <a:rPr lang="sr-Latn-RS" dirty="0" err="1"/>
              <a:t>šenja</a:t>
            </a:r>
            <a:r>
              <a:rPr lang="sr-Latn-RS" dirty="0"/>
              <a:t> funkcije</a:t>
            </a:r>
            <a:endParaRPr lang="en-US" dirty="0"/>
          </a:p>
        </p:txBody>
      </p:sp>
      <p:pic>
        <p:nvPicPr>
          <p:cNvPr id="5" name="Content Placeholder 4" descr="Text, timeline&#10;&#10;Description automatically generated">
            <a:extLst>
              <a:ext uri="{FF2B5EF4-FFF2-40B4-BE49-F238E27FC236}">
                <a16:creationId xmlns:a16="http://schemas.microsoft.com/office/drawing/2014/main" id="{20954CE4-B2CA-4052-B0EE-0AFE2B4E9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6126" y="2250081"/>
            <a:ext cx="4682663" cy="3778250"/>
          </a:xfrm>
        </p:spPr>
      </p:pic>
    </p:spTree>
    <p:extLst>
      <p:ext uri="{BB962C8B-B14F-4D97-AF65-F5344CB8AC3E}">
        <p14:creationId xmlns:p14="http://schemas.microsoft.com/office/powerpoint/2010/main" val="3816876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191C1-E097-4FF3-B2C3-555222417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Closure</a:t>
            </a:r>
            <a:r>
              <a:rPr lang="sr-Latn-RS" dirty="0"/>
              <a:t> i </a:t>
            </a:r>
            <a:r>
              <a:rPr lang="sr-Latn-RS" dirty="0" err="1"/>
              <a:t>enkapsulacija</a:t>
            </a:r>
            <a:r>
              <a:rPr lang="sr-Latn-RS" dirty="0"/>
              <a:t> promenljivih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07384-9366-4039-8E48-A01ADDC58C4C}"/>
              </a:ext>
            </a:extLst>
          </p:cNvPr>
          <p:cNvSpPr txBox="1"/>
          <p:nvPr/>
        </p:nvSpPr>
        <p:spPr>
          <a:xfrm>
            <a:off x="1195968" y="2250281"/>
            <a:ext cx="60941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dirty="0"/>
              <a:t>f</a:t>
            </a:r>
            <a:r>
              <a:rPr lang="en-US" dirty="0"/>
              <a:t>unction </a:t>
            </a:r>
            <a:r>
              <a:rPr lang="en-US" dirty="0" err="1"/>
              <a:t>createUser</a:t>
            </a:r>
            <a:r>
              <a:rPr lang="en-US" dirty="0"/>
              <a:t>() {</a:t>
            </a:r>
          </a:p>
          <a:p>
            <a:r>
              <a:rPr lang="en-US" dirty="0"/>
              <a:t>		let </a:t>
            </a:r>
            <a:r>
              <a:rPr lang="en-US" dirty="0" err="1"/>
              <a:t>userID</a:t>
            </a:r>
            <a:r>
              <a:rPr lang="en-US" dirty="0"/>
              <a:t> = 100;</a:t>
            </a:r>
          </a:p>
          <a:p>
            <a:r>
              <a:rPr lang="en-US" dirty="0"/>
              <a:t>		return {</a:t>
            </a:r>
          </a:p>
          <a:p>
            <a:r>
              <a:rPr lang="en-US" dirty="0"/>
              <a:t>			</a:t>
            </a:r>
            <a:r>
              <a:rPr lang="en-US" dirty="0" err="1"/>
              <a:t>getID</a:t>
            </a:r>
            <a:r>
              <a:rPr lang="en-US" dirty="0"/>
              <a:t>: function ()  {</a:t>
            </a:r>
          </a:p>
          <a:p>
            <a:r>
              <a:rPr lang="en-US" dirty="0"/>
              <a:t>			  return </a:t>
            </a:r>
            <a:r>
              <a:rPr lang="en-US" dirty="0" err="1"/>
              <a:t>userID</a:t>
            </a:r>
            <a:r>
              <a:rPr lang="en-US" dirty="0"/>
              <a:t>;</a:t>
            </a:r>
          </a:p>
          <a:p>
            <a:r>
              <a:rPr lang="en-US" dirty="0"/>
              <a:t>			},</a:t>
            </a:r>
          </a:p>
          <a:p>
            <a:r>
              <a:rPr lang="en-US" dirty="0"/>
              <a:t>			</a:t>
            </a:r>
            <a:r>
              <a:rPr lang="en-US" dirty="0" err="1"/>
              <a:t>setID</a:t>
            </a:r>
            <a:r>
              <a:rPr lang="en-US" dirty="0"/>
              <a:t>: function (</a:t>
            </a:r>
            <a:r>
              <a:rPr lang="en-US" dirty="0" err="1"/>
              <a:t>theNewID</a:t>
            </a:r>
            <a:r>
              <a:rPr lang="en-US" dirty="0"/>
              <a:t>)  {</a:t>
            </a:r>
          </a:p>
          <a:p>
            <a:r>
              <a:rPr lang="en-US" dirty="0"/>
              <a:t>				</a:t>
            </a:r>
            <a:r>
              <a:rPr lang="en-US" dirty="0" err="1"/>
              <a:t>userID</a:t>
            </a:r>
            <a:r>
              <a:rPr lang="en-US" dirty="0"/>
              <a:t> = </a:t>
            </a:r>
            <a:r>
              <a:rPr lang="en-US" dirty="0" err="1"/>
              <a:t>theNewID</a:t>
            </a:r>
            <a:r>
              <a:rPr lang="en-US" dirty="0"/>
              <a:t>;</a:t>
            </a:r>
          </a:p>
          <a:p>
            <a:r>
              <a:rPr lang="en-US" dirty="0"/>
              <a:t>			}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4D1B3-91DB-4F8C-8283-5F4F2A185C1F}"/>
              </a:ext>
            </a:extLst>
          </p:cNvPr>
          <p:cNvSpPr txBox="1"/>
          <p:nvPr/>
        </p:nvSpPr>
        <p:spPr>
          <a:xfrm>
            <a:off x="6231675" y="2250281"/>
            <a:ext cx="60941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// </a:t>
            </a:r>
            <a:r>
              <a:rPr lang="en-US" dirty="0" err="1"/>
              <a:t>vraca</a:t>
            </a:r>
            <a:r>
              <a:rPr lang="en-US" dirty="0"/>
              <a:t> </a:t>
            </a:r>
            <a:r>
              <a:rPr lang="en-US" dirty="0" err="1"/>
              <a:t>objekat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getID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setID</a:t>
            </a:r>
            <a:r>
              <a:rPr lang="en-US" dirty="0"/>
              <a:t> </a:t>
            </a:r>
            <a:r>
              <a:rPr lang="en-US" dirty="0" err="1"/>
              <a:t>metodama</a:t>
            </a:r>
            <a:r>
              <a:rPr lang="en-US" dirty="0"/>
              <a:t> </a:t>
            </a:r>
            <a:endParaRPr lang="sr-Latn-RS" dirty="0"/>
          </a:p>
          <a:p>
            <a:r>
              <a:rPr lang="en-US" dirty="0"/>
              <a:t>var usr1 = </a:t>
            </a:r>
            <a:r>
              <a:rPr lang="en-US" dirty="0" err="1"/>
              <a:t>createUser</a:t>
            </a:r>
            <a:r>
              <a:rPr lang="en-US" dirty="0"/>
              <a:t>(); </a:t>
            </a:r>
          </a:p>
          <a:p>
            <a:r>
              <a:rPr lang="sr-Latn-RS" dirty="0"/>
              <a:t>v</a:t>
            </a:r>
            <a:r>
              <a:rPr lang="en-US" dirty="0" err="1"/>
              <a:t>ar</a:t>
            </a:r>
            <a:r>
              <a:rPr lang="en-US" dirty="0"/>
              <a:t> usr2 = </a:t>
            </a:r>
            <a:r>
              <a:rPr lang="en-US" dirty="0" err="1"/>
              <a:t>createUser</a:t>
            </a:r>
            <a:r>
              <a:rPr lang="en-US" dirty="0"/>
              <a:t>();</a:t>
            </a:r>
          </a:p>
          <a:p>
            <a:r>
              <a:rPr lang="en-US" dirty="0"/>
              <a:t>console.log(usr1.getID()); // 100</a:t>
            </a:r>
          </a:p>
          <a:p>
            <a:r>
              <a:rPr lang="en-US" dirty="0"/>
              <a:t>usr1.setID(102);</a:t>
            </a:r>
          </a:p>
          <a:p>
            <a:r>
              <a:rPr lang="en-US" dirty="0"/>
              <a:t>console.log(usr1.getID()); // 102</a:t>
            </a:r>
          </a:p>
          <a:p>
            <a:r>
              <a:rPr lang="en-US" dirty="0"/>
              <a:t>console.log(usr2.getID()); // 100</a:t>
            </a:r>
          </a:p>
        </p:txBody>
      </p:sp>
    </p:spTree>
    <p:extLst>
      <p:ext uri="{BB962C8B-B14F-4D97-AF65-F5344CB8AC3E}">
        <p14:creationId xmlns:p14="http://schemas.microsoft.com/office/powerpoint/2010/main" val="13261137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IIFE (Immediately Invoked Function Execution)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const counter = (function (</a:t>
            </a:r>
            <a:r>
              <a:rPr lang="en-US" sz="1400" dirty="0" err="1"/>
              <a:t>pocetnaVrednost</a:t>
            </a:r>
            <a:r>
              <a:rPr lang="en-US" sz="1400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    let counter = </a:t>
            </a:r>
            <a:r>
              <a:rPr lang="en-US" sz="1400" dirty="0" err="1"/>
              <a:t>pocetnaVrednost</a:t>
            </a:r>
            <a:r>
              <a:rPr lang="en-US" sz="1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    function display()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        console.log(`</a:t>
            </a:r>
            <a:r>
              <a:rPr lang="en-US" sz="1400" dirty="0" err="1"/>
              <a:t>brojac</a:t>
            </a:r>
            <a:r>
              <a:rPr lang="en-US" sz="1400" dirty="0"/>
              <a:t> = ${counter}`);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    function reset()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        counter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        console.log("</a:t>
            </a:r>
            <a:r>
              <a:rPr lang="en-US" sz="1400" dirty="0" err="1"/>
              <a:t>resetovan</a:t>
            </a:r>
            <a:r>
              <a:rPr lang="en-US" sz="1400" dirty="0"/>
              <a:t>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    function </a:t>
            </a:r>
            <a:r>
              <a:rPr lang="en-US" sz="1400" dirty="0" err="1"/>
              <a:t>increaseCounter</a:t>
            </a:r>
            <a:r>
              <a:rPr lang="en-US" sz="1400" dirty="0"/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        counter++;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        display();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    return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        increase: </a:t>
            </a:r>
            <a:r>
              <a:rPr lang="en-US" sz="1400" dirty="0" err="1"/>
              <a:t>increaseCounter</a:t>
            </a:r>
            <a:r>
              <a:rPr lang="en-US" sz="1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        reset: reset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})(5);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78F5F-5114-4B56-80E5-72BAE800195A}"/>
              </a:ext>
            </a:extLst>
          </p:cNvPr>
          <p:cNvSpPr txBox="1"/>
          <p:nvPr/>
        </p:nvSpPr>
        <p:spPr>
          <a:xfrm>
            <a:off x="7244862" y="2242038"/>
            <a:ext cx="40620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Privatne</a:t>
            </a:r>
            <a:r>
              <a:rPr lang="en-US" dirty="0"/>
              <a:t> </a:t>
            </a:r>
            <a:r>
              <a:rPr lang="en-US" dirty="0" err="1"/>
              <a:t>promenljive</a:t>
            </a:r>
            <a:r>
              <a:rPr lang="en-US" dirty="0"/>
              <a:t> I </a:t>
            </a:r>
            <a:r>
              <a:rPr lang="en-US" dirty="0" err="1"/>
              <a:t>funkcije</a:t>
            </a: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Aliasing </a:t>
            </a:r>
            <a:r>
              <a:rPr lang="sr-Latn-RS" dirty="0"/>
              <a:t>članova (davanje drugih imena)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Globalni objekat (</a:t>
            </a:r>
            <a:r>
              <a:rPr lang="sr-Latn-RS" dirty="0" err="1"/>
              <a:t>window</a:t>
            </a:r>
            <a:r>
              <a:rPr lang="sr-Latn-RS" dirty="0"/>
              <a:t> u </a:t>
            </a:r>
            <a:r>
              <a:rPr lang="sr-Latn-RS" dirty="0" err="1"/>
              <a:t>browseru</a:t>
            </a:r>
            <a:r>
              <a:rPr lang="sr-Latn-RS" dirty="0"/>
              <a:t>, node.js ima drugačiji)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D29BB-C5B1-40AA-8F2F-E6A574F45920}"/>
              </a:ext>
            </a:extLst>
          </p:cNvPr>
          <p:cNvSpPr txBox="1"/>
          <p:nvPr/>
        </p:nvSpPr>
        <p:spPr>
          <a:xfrm>
            <a:off x="8108790" y="4381801"/>
            <a:ext cx="1876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7272A"/>
                </a:solidFill>
                <a:effectLst/>
                <a:latin typeface="JetBrains Mono"/>
              </a:rPr>
              <a:t>(</a:t>
            </a:r>
            <a:r>
              <a:rPr lang="en-US" b="0" i="0" dirty="0">
                <a:solidFill>
                  <a:srgbClr val="A626A4"/>
                </a:solidFill>
                <a:effectLst/>
                <a:latin typeface="JetBrains Mono"/>
              </a:rPr>
              <a:t>function</a:t>
            </a:r>
            <a:r>
              <a:rPr lang="en-US" b="0" i="0" dirty="0">
                <a:solidFill>
                  <a:srgbClr val="27272A"/>
                </a:solidFill>
                <a:effectLst/>
                <a:latin typeface="JetBrains Mono"/>
              </a:rPr>
              <a:t>(global) {</a:t>
            </a:r>
            <a:br>
              <a:rPr lang="en-US" dirty="0"/>
            </a:br>
            <a:r>
              <a:rPr lang="en-US" b="0" i="1" dirty="0">
                <a:solidFill>
                  <a:srgbClr val="9096A1"/>
                </a:solidFill>
                <a:effectLst/>
                <a:latin typeface="JetBrains Mono"/>
              </a:rPr>
              <a:t>// ...</a:t>
            </a:r>
            <a:br>
              <a:rPr lang="en-US" dirty="0"/>
            </a:br>
            <a:r>
              <a:rPr lang="en-US" b="0" i="0" dirty="0">
                <a:solidFill>
                  <a:srgbClr val="27272A"/>
                </a:solidFill>
                <a:effectLst/>
                <a:latin typeface="JetBrains Mono"/>
              </a:rPr>
              <a:t>})(</a:t>
            </a:r>
            <a:r>
              <a:rPr lang="en-US" b="0" i="0" dirty="0">
                <a:solidFill>
                  <a:srgbClr val="A626A4"/>
                </a:solidFill>
                <a:effectLst/>
                <a:latin typeface="JetBrains Mono"/>
              </a:rPr>
              <a:t>this</a:t>
            </a:r>
            <a:r>
              <a:rPr lang="en-US" b="0" i="0" dirty="0">
                <a:solidFill>
                  <a:srgbClr val="27272A"/>
                </a:solidFill>
                <a:effectLst/>
                <a:latin typeface="JetBrains Mono"/>
              </a:rPr>
              <a:t>);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7BFF3B-264E-4370-9BA0-73352D4B189A}"/>
              </a:ext>
            </a:extLst>
          </p:cNvPr>
          <p:cNvCxnSpPr>
            <a:endCxn id="4" idx="1"/>
          </p:cNvCxnSpPr>
          <p:nvPr/>
        </p:nvCxnSpPr>
        <p:spPr>
          <a:xfrm flipV="1">
            <a:off x="5530362" y="3257701"/>
            <a:ext cx="1714500" cy="2457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0955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Doga</a:t>
            </a:r>
            <a:r>
              <a:rPr lang="sr-Latn-CS" altLang="en-US"/>
              <a:t>đaji na Web strani</a:t>
            </a:r>
            <a:endParaRPr lang="en-US" altLang="en-US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Svaki HTML element ima niz događaja na koje može da reaguje (klik, dupli klik, pritisnuto dugme, itd.)</a:t>
            </a:r>
          </a:p>
          <a:p>
            <a:pPr eaLnBrk="1" hangingPunct="1"/>
            <a:r>
              <a:rPr lang="sr-Latn-CS" altLang="en-US"/>
              <a:t>Postoji nekoliko vrsta događaja:</a:t>
            </a:r>
          </a:p>
          <a:p>
            <a:pPr lvl="1" eaLnBrk="1" hangingPunct="1"/>
            <a:r>
              <a:rPr lang="sr-Latn-CS" altLang="en-US"/>
              <a:t>događaji u prozoru (onload, onunload)</a:t>
            </a:r>
          </a:p>
          <a:p>
            <a:pPr lvl="1" eaLnBrk="1" hangingPunct="1"/>
            <a:r>
              <a:rPr lang="sr-Latn-CS" altLang="en-US"/>
              <a:t>događaji sa miša (onclick, onmousedown, ondblclick, onmousemove, onmouseover,...)</a:t>
            </a:r>
          </a:p>
          <a:p>
            <a:pPr lvl="1" eaLnBrk="1" hangingPunct="1"/>
            <a:r>
              <a:rPr lang="sr-Latn-CS" altLang="en-US"/>
              <a:t>događaji sa tastature(onkeydown, onkeyup...)</a:t>
            </a:r>
          </a:p>
          <a:p>
            <a:pPr lvl="1" eaLnBrk="1" hangingPunct="1"/>
            <a:r>
              <a:rPr lang="sr-Latn-CS" altLang="en-US"/>
              <a:t>događaji u elementima formulara (onselect, onchange, onsubmit, onreset, onblur, ...)</a:t>
            </a:r>
          </a:p>
          <a:p>
            <a:pPr lvl="1" eaLnBrk="1" hangingPunct="1"/>
            <a:endParaRPr lang="sr-Latn-CS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sr-Latn-CS" altLang="en-US"/>
              <a:t>Poziv funkcije pri obradi događaja</a:t>
            </a:r>
            <a:endParaRPr lang="en-US" altLang="en-US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sr-Latn-CS" altLang="en-US"/>
              <a:t>Obrada nekog događaja (npr. Korisnik klikne na dugme, kursor miša pređe preko elementa, itd) se vrši tako što se za taj događaj registruje neka funkcija</a:t>
            </a:r>
          </a:p>
          <a:p>
            <a:pPr eaLnBrk="1" hangingPunct="1"/>
            <a:endParaRPr lang="en-US" altLang="en-US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/>
              <a:t>(html)</a:t>
            </a:r>
            <a:endParaRPr lang="sr-Latn-C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&lt;button id=‘submit’&gt;Submit&lt;/button&gt;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…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(skript)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var el = document.getElementById(‘submit’);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el.onclick = function(){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this.style.color = “red”;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}</a:t>
            </a:r>
            <a:endParaRPr lang="sr-Latn-CS" alt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5591944" y="5373216"/>
            <a:ext cx="4000528" cy="928694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glow" dir="t"/>
          </a:scene3d>
          <a:sp3d>
            <a:bevelT/>
            <a:contourClr>
              <a:schemeClr val="tx1"/>
            </a:contourClr>
          </a:sp3d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r>
              <a:rPr lang="en-US" altLang="en-US" b="1">
                <a:latin typeface="Calibri" panose="020F0502020204030204" pitchFamily="34" charset="0"/>
              </a:rPr>
              <a:t>this </a:t>
            </a:r>
            <a:r>
              <a:rPr lang="en-US" altLang="en-US">
                <a:latin typeface="Calibri" panose="020F0502020204030204" pitchFamily="34" charset="0"/>
              </a:rPr>
              <a:t>se odnosi na HTML element koji je generisao doga</a:t>
            </a:r>
            <a:r>
              <a:rPr lang="sr-Latn-RS" altLang="en-US">
                <a:latin typeface="Calibri" panose="020F0502020204030204" pitchFamily="34" charset="0"/>
              </a:rPr>
              <a:t>đaj</a:t>
            </a:r>
            <a:endParaRPr lang="en-US" altLang="en-US"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 flipV="1">
            <a:off x="5087939" y="5732464"/>
            <a:ext cx="503237" cy="10477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RS" altLang="en-US"/>
              <a:t>Izbegavati inline definisanje funkcija za obradu događaja (event handler-a), jer se time narušava princip </a:t>
            </a:r>
            <a:r>
              <a:rPr lang="en-US" altLang="en-US"/>
              <a:t>“nenametljivog javascripta” (unobtrusive javascript)</a:t>
            </a:r>
            <a:r>
              <a:rPr lang="sr-Latn-RS" altLang="en-US"/>
              <a:t>:</a:t>
            </a:r>
          </a:p>
          <a:p>
            <a:pPr eaLnBrk="1" hangingPunct="1"/>
            <a:endParaRPr lang="sr-Latn-C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&lt;input type="button" onclick="javascript:alert(‘pritisnuto’);" value=“Pritisni!“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75A0-277D-4363-88B2-3CB4D517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Klijent strana Web aplikacije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0436-C07B-4515-BF85-3190BA896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/>
              <a:t>Web pretraživač (</a:t>
            </a:r>
            <a:r>
              <a:rPr lang="sr-Latn-RS" dirty="0" err="1"/>
              <a:t>browser</a:t>
            </a:r>
            <a:r>
              <a:rPr lang="sr-Latn-RS" dirty="0"/>
              <a:t>)</a:t>
            </a:r>
          </a:p>
          <a:p>
            <a:r>
              <a:rPr lang="sr-Latn-RS" dirty="0"/>
              <a:t>HTML = sadržaj</a:t>
            </a:r>
          </a:p>
          <a:p>
            <a:r>
              <a:rPr lang="sr-Latn-RS" dirty="0"/>
              <a:t>CSS = izgled</a:t>
            </a:r>
          </a:p>
          <a:p>
            <a:r>
              <a:rPr lang="sr-Latn-RS" dirty="0"/>
              <a:t>JS = ponašanje</a:t>
            </a:r>
          </a:p>
          <a:p>
            <a:r>
              <a:rPr lang="sr-Latn-RS" dirty="0"/>
              <a:t>Izazovi: </a:t>
            </a:r>
          </a:p>
          <a:p>
            <a:pPr lvl="1"/>
            <a:r>
              <a:rPr lang="sr-Latn-RS" dirty="0"/>
              <a:t>UX (korisničko iskustvo), </a:t>
            </a:r>
          </a:p>
          <a:p>
            <a:pPr lvl="1"/>
            <a:r>
              <a:rPr lang="sr-Latn-RS" dirty="0"/>
              <a:t>UI - dobar korisnički interfejs, </a:t>
            </a:r>
          </a:p>
          <a:p>
            <a:pPr lvl="1"/>
            <a:r>
              <a:rPr lang="sr-Latn-RS" dirty="0"/>
              <a:t>performanse, </a:t>
            </a:r>
          </a:p>
          <a:p>
            <a:pPr lvl="1"/>
            <a:r>
              <a:rPr lang="sr-Latn-RS" dirty="0" err="1"/>
              <a:t>cross-browser</a:t>
            </a:r>
            <a:r>
              <a:rPr lang="sr-Latn-RS" dirty="0"/>
              <a:t>, </a:t>
            </a:r>
            <a:r>
              <a:rPr lang="sr-Latn-RS" dirty="0" err="1"/>
              <a:t>cross-platform</a:t>
            </a:r>
            <a:r>
              <a:rPr lang="sr-Latn-RS" dirty="0"/>
              <a:t> izvršavanje = mnogo uređaja, različite rezolucije ekrana</a:t>
            </a:r>
          </a:p>
          <a:p>
            <a:pPr lvl="1"/>
            <a:r>
              <a:rPr lang="sr-Latn-RS" dirty="0"/>
              <a:t>mnoštvo tehnologija koje jako brzo evoluiraju</a:t>
            </a:r>
          </a:p>
          <a:p>
            <a:pPr lvl="1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7900359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2DBFFB-686E-4E42-9D41-843995E4FE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OOP u </a:t>
            </a:r>
            <a:r>
              <a:rPr lang="en-US" dirty="0" err="1"/>
              <a:t>Javascriptu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9FECF68-546E-4F63-AA6A-7DCC711B23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083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Objektno</a:t>
            </a:r>
            <a:r>
              <a:rPr lang="en-US" dirty="0"/>
              <a:t> </a:t>
            </a:r>
            <a:r>
              <a:rPr lang="en-US" dirty="0" err="1"/>
              <a:t>orijentisani</a:t>
            </a:r>
            <a:r>
              <a:rPr lang="en-US" dirty="0"/>
              <a:t> </a:t>
            </a:r>
            <a:r>
              <a:rPr lang="en-US" dirty="0" err="1"/>
              <a:t>koncepti</a:t>
            </a:r>
            <a:endParaRPr 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RS" altLang="en-US" b="1"/>
              <a:t>Prototipski skipt jezik</a:t>
            </a:r>
            <a:r>
              <a:rPr lang="en-US" altLang="en-US" b="1"/>
              <a:t> dinami</a:t>
            </a:r>
            <a:r>
              <a:rPr lang="sr-Latn-RS" altLang="en-US" b="1"/>
              <a:t>čkih tipova</a:t>
            </a:r>
          </a:p>
          <a:p>
            <a:pPr eaLnBrk="1" hangingPunct="1"/>
            <a:r>
              <a:rPr lang="sr-Latn-RS" altLang="en-US"/>
              <a:t>Prototipski bazirano programiranje – stil objektno orijentisanog programiranja gde se nasleđivanje postiže kloniranjem postojećih objekata, koji služe kao prototipi</a:t>
            </a:r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92635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3BCC-6406-4B38-B537-766C6A334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Prototip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3C5D5-2D9B-4597-BA6A-13C12B72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337" y="2133599"/>
            <a:ext cx="4874663" cy="4295775"/>
          </a:xfrm>
        </p:spPr>
        <p:txBody>
          <a:bodyPr/>
          <a:lstStyle/>
          <a:p>
            <a:r>
              <a:rPr lang="en-US" sz="1600" dirty="0"/>
              <a:t>__proto__ </a:t>
            </a:r>
            <a:r>
              <a:rPr lang="en-US" sz="1600" dirty="0" err="1"/>
              <a:t>pokazuje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prototip</a:t>
            </a:r>
            <a:r>
              <a:rPr lang="en-US" sz="1600" dirty="0"/>
              <a:t> </a:t>
            </a:r>
            <a:r>
              <a:rPr lang="en-US" sz="1600" dirty="0" err="1"/>
              <a:t>iz</a:t>
            </a:r>
            <a:r>
              <a:rPr lang="en-US" sz="1600" dirty="0"/>
              <a:t> </a:t>
            </a:r>
            <a:r>
              <a:rPr lang="en-US" sz="1600" dirty="0" err="1"/>
              <a:t>kog</a:t>
            </a:r>
            <a:r>
              <a:rPr lang="en-US" sz="1600" dirty="0"/>
              <a:t> je </a:t>
            </a:r>
            <a:r>
              <a:rPr lang="en-US" sz="1600" dirty="0" err="1"/>
              <a:t>objekat</a:t>
            </a:r>
            <a:r>
              <a:rPr lang="en-US" sz="1600" dirty="0"/>
              <a:t> </a:t>
            </a:r>
            <a:r>
              <a:rPr lang="en-US" sz="1600" dirty="0" err="1"/>
              <a:t>kreiran</a:t>
            </a:r>
            <a:r>
              <a:rPr lang="en-US" sz="1600" dirty="0"/>
              <a:t> (</a:t>
            </a:r>
            <a:r>
              <a:rPr lang="en-US" sz="1600" dirty="0" err="1"/>
              <a:t>roditeljska</a:t>
            </a:r>
            <a:r>
              <a:rPr lang="en-US" sz="1600" dirty="0"/>
              <a:t> </a:t>
            </a:r>
            <a:r>
              <a:rPr lang="en-US" sz="1600" dirty="0" err="1"/>
              <a:t>klasa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Konstruktorska</a:t>
            </a:r>
            <a:r>
              <a:rPr lang="en-US" sz="1600" dirty="0"/>
              <a:t> </a:t>
            </a:r>
            <a:r>
              <a:rPr lang="en-US" sz="1600" dirty="0" err="1"/>
              <a:t>fja</a:t>
            </a:r>
            <a:r>
              <a:rPr lang="en-US" sz="1600" dirty="0"/>
              <a:t> </a:t>
            </a:r>
            <a:r>
              <a:rPr lang="en-US" sz="1600" dirty="0" err="1"/>
              <a:t>ima</a:t>
            </a:r>
            <a:r>
              <a:rPr lang="en-US" sz="1600" dirty="0"/>
              <a:t> property ‘prototype’, </a:t>
            </a:r>
            <a:r>
              <a:rPr lang="en-US" sz="1600" dirty="0" err="1"/>
              <a:t>isto</a:t>
            </a:r>
            <a:r>
              <a:rPr lang="en-US" sz="1600" dirty="0"/>
              <a:t> </a:t>
            </a:r>
            <a:r>
              <a:rPr lang="en-US" sz="1600" dirty="0" err="1"/>
              <a:t>radi</a:t>
            </a:r>
            <a:r>
              <a:rPr lang="en-US" sz="1600" dirty="0"/>
              <a:t> </a:t>
            </a:r>
            <a:r>
              <a:rPr lang="sr-Latn-RS" sz="1600" dirty="0"/>
              <a:t>što i __proto__</a:t>
            </a:r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eng1.constructor.prototype == eng1.__proto__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obj1.__proto__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Object.getPrototypeOf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(obj1)</a:t>
            </a:r>
          </a:p>
          <a:p>
            <a:endParaRPr lang="en-US" dirty="0"/>
          </a:p>
        </p:txBody>
      </p:sp>
      <p:pic>
        <p:nvPicPr>
          <p:cNvPr id="1026" name="Picture 2" descr="Kenneth Kin Lum's Blog: JavaScript's Pseudo Classical Inheritance diagram">
            <a:extLst>
              <a:ext uri="{FF2B5EF4-FFF2-40B4-BE49-F238E27FC236}">
                <a16:creationId xmlns:a16="http://schemas.microsoft.com/office/drawing/2014/main" id="{C1E47461-878F-4B60-9D9D-B2CE4419D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9" y="1490663"/>
            <a:ext cx="5672089" cy="346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0434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Izgled</a:t>
            </a:r>
            <a:r>
              <a:rPr lang="en-US" dirty="0"/>
              <a:t> ES5 </a:t>
            </a:r>
            <a:r>
              <a:rPr lang="en-US" dirty="0" err="1"/>
              <a:t>klase</a:t>
            </a:r>
            <a:endParaRPr lang="en-US" dirty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pPr>
              <a:defRPr/>
            </a:pPr>
            <a:r>
              <a:rPr lang="en-US" dirty="0" err="1"/>
              <a:t>Klasa</a:t>
            </a:r>
            <a:r>
              <a:rPr lang="en-US" dirty="0"/>
              <a:t> se pi</a:t>
            </a:r>
            <a:r>
              <a:rPr lang="sr-Latn-CS" dirty="0"/>
              <a:t>še kao i funkcija, samo što ima uokviru nje druge funkcije i promenljive</a:t>
            </a:r>
            <a:endParaRPr lang="en-US" dirty="0"/>
          </a:p>
          <a:p>
            <a:pPr>
              <a:buNone/>
              <a:defRPr/>
            </a:pPr>
            <a:endParaRPr lang="sr-Latn-CS" sz="2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function </a:t>
            </a:r>
            <a:r>
              <a:rPr lang="sr-Latn-CS" sz="2000" dirty="0">
                <a:latin typeface="Courier New" pitchFamily="49" charset="0"/>
                <a:cs typeface="Courier New" pitchFamily="49" charset="0"/>
              </a:rPr>
              <a:t>Vozilo()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None/>
              <a:defRPr/>
            </a:pPr>
            <a:r>
              <a:rPr lang="sr-Latn-CS" sz="2000" dirty="0">
                <a:latin typeface="Courier New" pitchFamily="49" charset="0"/>
                <a:cs typeface="Courier New" pitchFamily="49" charset="0"/>
              </a:rPr>
              <a:t>	this.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brzina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naziv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this.Ubrzaj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function(x)</a:t>
            </a:r>
          </a:p>
          <a:p>
            <a:pPr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this.brzina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+= x;</a:t>
            </a:r>
          </a:p>
          <a:p>
            <a:pPr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}</a:t>
            </a:r>
            <a:endParaRPr lang="sr-Latn-RS" sz="20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  <a:defRPr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v = new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Vozilo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  <a:defRPr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v.Ubrzaj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(20);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524500" y="2286001"/>
            <a:ext cx="1714500" cy="5000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tx2"/>
                </a:solidFill>
                <a:latin typeface="Garamond" pitchFamily="18" charset="0"/>
              </a:rPr>
              <a:t>Naziv</a:t>
            </a:r>
            <a:r>
              <a:rPr lang="en-US" dirty="0">
                <a:solidFill>
                  <a:schemeClr val="tx2"/>
                </a:solidFill>
                <a:latin typeface="Garamond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Garamond" pitchFamily="18" charset="0"/>
              </a:rPr>
              <a:t>klase</a:t>
            </a:r>
            <a:endParaRPr lang="en-US" dirty="0">
              <a:solidFill>
                <a:schemeClr val="tx2"/>
              </a:solidFill>
              <a:latin typeface="Garamond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095875" y="2928938"/>
            <a:ext cx="2071688" cy="5000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tx2"/>
                </a:solidFill>
                <a:latin typeface="Garamond" pitchFamily="18" charset="0"/>
              </a:rPr>
              <a:t>Javni</a:t>
            </a:r>
            <a:r>
              <a:rPr lang="en-US" dirty="0">
                <a:solidFill>
                  <a:schemeClr val="tx2"/>
                </a:solidFill>
                <a:latin typeface="Garamond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Garamond" pitchFamily="18" charset="0"/>
              </a:rPr>
              <a:t>atribut</a:t>
            </a:r>
            <a:r>
              <a:rPr lang="en-US" dirty="0">
                <a:solidFill>
                  <a:schemeClr val="tx2"/>
                </a:solidFill>
                <a:latin typeface="Garamond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Garamond" pitchFamily="18" charset="0"/>
              </a:rPr>
              <a:t>klase</a:t>
            </a:r>
            <a:endParaRPr lang="en-US" dirty="0">
              <a:solidFill>
                <a:schemeClr val="tx2"/>
              </a:solidFill>
              <a:latin typeface="Garamond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310189" y="3571876"/>
            <a:ext cx="2071687" cy="5000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tx2"/>
                </a:solidFill>
                <a:latin typeface="Garamond" pitchFamily="18" charset="0"/>
              </a:rPr>
              <a:t>Privatni</a:t>
            </a:r>
            <a:r>
              <a:rPr lang="en-US" dirty="0">
                <a:solidFill>
                  <a:schemeClr val="tx2"/>
                </a:solidFill>
                <a:latin typeface="Garamond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Garamond" pitchFamily="18" charset="0"/>
              </a:rPr>
              <a:t>atribut</a:t>
            </a:r>
            <a:r>
              <a:rPr lang="en-US" dirty="0">
                <a:solidFill>
                  <a:schemeClr val="tx2"/>
                </a:solidFill>
                <a:latin typeface="Garamond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Garamond" pitchFamily="18" charset="0"/>
              </a:rPr>
              <a:t>klase</a:t>
            </a:r>
            <a:endParaRPr lang="en-US" dirty="0">
              <a:solidFill>
                <a:schemeClr val="tx2"/>
              </a:solidFill>
              <a:latin typeface="Garamond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310314" y="4429126"/>
            <a:ext cx="4071937" cy="5000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tx2"/>
                </a:solidFill>
                <a:latin typeface="Garamond" pitchFamily="18" charset="0"/>
              </a:rPr>
              <a:t>Javna</a:t>
            </a:r>
            <a:r>
              <a:rPr lang="en-US" dirty="0">
                <a:solidFill>
                  <a:schemeClr val="tx2"/>
                </a:solidFill>
                <a:latin typeface="Garamond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Garamond" pitchFamily="18" charset="0"/>
              </a:rPr>
              <a:t>metoda</a:t>
            </a:r>
            <a:r>
              <a:rPr lang="en-US" dirty="0">
                <a:solidFill>
                  <a:schemeClr val="tx2"/>
                </a:solidFill>
                <a:latin typeface="Garamond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Garamond" pitchFamily="18" charset="0"/>
              </a:rPr>
              <a:t>klase</a:t>
            </a:r>
            <a:r>
              <a:rPr lang="en-US" dirty="0">
                <a:solidFill>
                  <a:schemeClr val="tx2"/>
                </a:solidFill>
                <a:latin typeface="Garamond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Garamond" pitchFamily="18" charset="0"/>
              </a:rPr>
              <a:t>sa</a:t>
            </a:r>
            <a:r>
              <a:rPr lang="en-US" dirty="0">
                <a:solidFill>
                  <a:schemeClr val="tx2"/>
                </a:solidFill>
                <a:latin typeface="Garamond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Garamond" pitchFamily="18" charset="0"/>
              </a:rPr>
              <a:t>jednim</a:t>
            </a:r>
            <a:r>
              <a:rPr lang="en-US" dirty="0">
                <a:solidFill>
                  <a:schemeClr val="tx2"/>
                </a:solidFill>
                <a:latin typeface="Garamond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Garamond" pitchFamily="18" charset="0"/>
              </a:rPr>
              <a:t>parametrom</a:t>
            </a:r>
            <a:endParaRPr lang="en-US" dirty="0">
              <a:solidFill>
                <a:schemeClr val="tx2"/>
              </a:solidFill>
              <a:latin typeface="Garamond" pitchFamily="18" charset="0"/>
            </a:endParaRPr>
          </a:p>
        </p:txBody>
      </p:sp>
      <p:cxnSp>
        <p:nvCxnSpPr>
          <p:cNvPr id="10" name="Straight Arrow Connector 9"/>
          <p:cNvCxnSpPr>
            <a:stCxn id="4" idx="1"/>
          </p:cNvCxnSpPr>
          <p:nvPr/>
        </p:nvCxnSpPr>
        <p:spPr>
          <a:xfrm rot="10800000" flipV="1">
            <a:off x="4595814" y="2535239"/>
            <a:ext cx="928687" cy="2508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1"/>
          </p:cNvCxnSpPr>
          <p:nvPr/>
        </p:nvCxnSpPr>
        <p:spPr>
          <a:xfrm rot="10800000" flipV="1">
            <a:off x="4238625" y="3178176"/>
            <a:ext cx="857250" cy="3222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1"/>
          </p:cNvCxnSpPr>
          <p:nvPr/>
        </p:nvCxnSpPr>
        <p:spPr>
          <a:xfrm rot="10800000" flipV="1">
            <a:off x="3952876" y="3822701"/>
            <a:ext cx="1357313" cy="1063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1"/>
          </p:cNvCxnSpPr>
          <p:nvPr/>
        </p:nvCxnSpPr>
        <p:spPr>
          <a:xfrm rot="10800000">
            <a:off x="5953125" y="4500564"/>
            <a:ext cx="357188" cy="17938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4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Konstruktorske</a:t>
            </a:r>
            <a:r>
              <a:rPr lang="en-US" dirty="0"/>
              <a:t> </a:t>
            </a:r>
            <a:r>
              <a:rPr lang="en-US" dirty="0" err="1"/>
              <a:t>funkcije</a:t>
            </a:r>
            <a:endParaRPr lang="en-US" dirty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eaLnBrk="1" hangingPunct="1">
              <a:buNone/>
            </a:pPr>
            <a:endParaRPr lang="en-US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sr-Latn-C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Vozilo(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brzina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naziv</a:t>
            </a:r>
            <a:r>
              <a:rPr lang="sr-Latn-C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sr-Latn-C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sr-Latn-C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sr-Latn-C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brzina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brzina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var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naziv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naziv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. . 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	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rot="5400000">
            <a:off x="5238750" y="3067050"/>
            <a:ext cx="571500" cy="2857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rot="10800000" flipV="1">
            <a:off x="5729289" y="2781300"/>
            <a:ext cx="1285875" cy="1214438"/>
          </a:xfrm>
          <a:prstGeom prst="bentConnector3">
            <a:avLst>
              <a:gd name="adj1" fmla="val -7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9066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Nasle</a:t>
            </a:r>
            <a:r>
              <a:rPr lang="sr-Latn-CS" altLang="en-US"/>
              <a:t>đivanje</a:t>
            </a:r>
            <a:endParaRPr lang="en-US" altLang="en-US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/>
              <a:t>Primer </a:t>
            </a:r>
            <a:r>
              <a:rPr lang="sr-Latn-CS" altLang="en-US"/>
              <a:t>klase Motor izvedene iz klase Vozilo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sr-Latn-CS" alt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sr-Latn-C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Motor()</a:t>
            </a:r>
            <a:endParaRPr lang="en-US" alt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sr-Latn-CS" alt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sr-Latn-C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this.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Vozilo</a:t>
            </a:r>
            <a:r>
              <a:rPr lang="sr-Latn-C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= Vozilo;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this.Vozilo();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. . .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83836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762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Šta je DOM?</a:t>
            </a:r>
            <a:endParaRPr lang="en-US"/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DOM – Document Object Model – standardizovani API (način manipulacije) za strukturu dokumenata (XML, HTML, SVG, ...)</a:t>
            </a:r>
          </a:p>
          <a:p>
            <a:pPr eaLnBrk="1" hangingPunct="1"/>
            <a:r>
              <a:rPr lang="sr-Latn-CS" altLang="en-US"/>
              <a:t>Napravljen od strane W3C konzorcijuma</a:t>
            </a:r>
          </a:p>
          <a:p>
            <a:pPr eaLnBrk="1" hangingPunct="1"/>
            <a:r>
              <a:rPr lang="sr-Latn-CS" altLang="en-US"/>
              <a:t>DOM nudi </a:t>
            </a:r>
            <a:r>
              <a:rPr lang="sr-Latn-CS" altLang="en-US" u="sng"/>
              <a:t>standardni skup objekata </a:t>
            </a:r>
            <a:r>
              <a:rPr lang="sr-Latn-CS" altLang="en-US"/>
              <a:t>za predstavljanje HTML i XML dokumenata, kao i standardni interfejs za njihovu manipulaciju i pristup</a:t>
            </a:r>
            <a:endParaRPr lang="en-US" altLang="en-US"/>
          </a:p>
          <a:p>
            <a:pPr eaLnBrk="1" hangingPunct="1"/>
            <a:r>
              <a:rPr lang="sr-Latn-CS" altLang="en-US"/>
              <a:t>Pre uvođenja DOM-a je svaki Web čitač imao drugačiji pristup objektima, tj. strana koja je radila u Exploreru verovatno nije radila u Netscape-u, itd.</a:t>
            </a:r>
          </a:p>
          <a:p>
            <a:pPr eaLnBrk="1" hangingPunct="1"/>
            <a:r>
              <a:rPr lang="sr-Latn-CS" altLang="en-US"/>
              <a:t>Bez DOM-a ne bi bilo moguće pisati kod koji će raditi na svim Web </a:t>
            </a:r>
            <a:r>
              <a:rPr lang="en-US" altLang="en-US"/>
              <a:t>pretra</a:t>
            </a:r>
            <a:r>
              <a:rPr lang="sr-Latn-RS" altLang="en-US"/>
              <a:t>živačima</a:t>
            </a:r>
            <a:endParaRPr lang="en-US" altLang="en-US"/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Dokument stablo</a:t>
            </a:r>
            <a:endParaRPr lang="en-US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sr-Latn-CS" altLang="en-US"/>
              <a:t>DOM svaki dokument vidi kao stablo (hierarhiju čvorova)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sr-Latn-C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&lt;body&gt;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   &lt;div&gt;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      &lt;div&gt;</a:t>
            </a:r>
            <a:r>
              <a:rPr lang="sr-Latn-CS" altLang="en-US" sz="2400"/>
              <a:t>Web</a:t>
            </a:r>
            <a:r>
              <a:rPr lang="en-US" altLang="en-US" sz="2400"/>
              <a:t>&lt;/div&gt;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      &lt;div&gt;</a:t>
            </a:r>
            <a:r>
              <a:rPr lang="sr-Latn-CS" altLang="en-US" sz="2400"/>
              <a:t>Programiranje</a:t>
            </a:r>
            <a:r>
              <a:rPr lang="en-US" altLang="en-US" sz="2400"/>
              <a:t>&lt;/div&gt;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   &lt;/div&gt;</a:t>
            </a:r>
            <a:endParaRPr lang="sr-Latn-CS" altLang="en-US" sz="24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sr-Latn-CS" altLang="en-US" sz="2400"/>
              <a:t>  </a:t>
            </a:r>
            <a:r>
              <a:rPr lang="en-US" altLang="en-US" sz="2400"/>
              <a:t> &lt;div&gt;</a:t>
            </a:r>
            <a:r>
              <a:rPr lang="sr-Latn-CS" altLang="en-US" sz="2400"/>
              <a:t>predmet</a:t>
            </a:r>
            <a:r>
              <a:rPr lang="en-US" altLang="en-US" sz="2400"/>
              <a:t>&lt;/div&gt;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&lt;/body&gt;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6667504" y="2714620"/>
          <a:ext cx="3333784" cy="2246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ight Arrow 4"/>
          <p:cNvSpPr>
            <a:spLocks noChangeArrowheads="1"/>
          </p:cNvSpPr>
          <p:nvPr/>
        </p:nvSpPr>
        <p:spPr bwMode="auto">
          <a:xfrm>
            <a:off x="5881688" y="3429000"/>
            <a:ext cx="1071562" cy="57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endParaRPr lang="sr-Latn-R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 dirty="0"/>
              <a:t>Pretraga elemenata</a:t>
            </a:r>
            <a:endParaRPr lang="en-US" dirty="0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Najčešće korišćene metode za pretragu HTML elemenata u DOM stablu:</a:t>
            </a:r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FF6600"/>
                </a:solidFill>
              </a:rPr>
              <a:t>document.</a:t>
            </a:r>
            <a:r>
              <a:rPr lang="sr-Latn-CS" altLang="en-US">
                <a:solidFill>
                  <a:srgbClr val="FF6600"/>
                </a:solidFill>
              </a:rPr>
              <a:t>getElementById(</a:t>
            </a:r>
            <a:r>
              <a:rPr lang="en-US" altLang="en-US">
                <a:solidFill>
                  <a:srgbClr val="FF6600"/>
                </a:solidFill>
              </a:rPr>
              <a:t>“nekiId”)</a:t>
            </a:r>
          </a:p>
          <a:p>
            <a:pPr eaLnBrk="1" hangingPunct="1"/>
            <a:r>
              <a:rPr lang="en-US" altLang="en-US"/>
              <a:t>Vra</a:t>
            </a:r>
            <a:r>
              <a:rPr lang="sr-Latn-CS" altLang="en-US"/>
              <a:t>ća HTML element sa navedenim ID-om.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FF6600"/>
                </a:solidFill>
              </a:rPr>
              <a:t>element.</a:t>
            </a:r>
            <a:r>
              <a:rPr lang="sr-Latn-CS" altLang="en-US">
                <a:solidFill>
                  <a:srgbClr val="FF6600"/>
                </a:solidFill>
              </a:rPr>
              <a:t>getElement</a:t>
            </a:r>
            <a:r>
              <a:rPr lang="en-US" altLang="en-US">
                <a:solidFill>
                  <a:srgbClr val="FF6600"/>
                </a:solidFill>
              </a:rPr>
              <a:t>s</a:t>
            </a:r>
            <a:r>
              <a:rPr lang="sr-Latn-CS" altLang="en-US">
                <a:solidFill>
                  <a:srgbClr val="FF6600"/>
                </a:solidFill>
              </a:rPr>
              <a:t>By</a:t>
            </a:r>
            <a:r>
              <a:rPr lang="en-US" altLang="en-US">
                <a:solidFill>
                  <a:srgbClr val="FF6600"/>
                </a:solidFill>
              </a:rPr>
              <a:t>TagName</a:t>
            </a:r>
            <a:r>
              <a:rPr lang="sr-Latn-CS" altLang="en-US">
                <a:solidFill>
                  <a:srgbClr val="FF6600"/>
                </a:solidFill>
              </a:rPr>
              <a:t>(</a:t>
            </a:r>
            <a:r>
              <a:rPr lang="en-US" altLang="en-US">
                <a:solidFill>
                  <a:srgbClr val="FF6600"/>
                </a:solidFill>
              </a:rPr>
              <a:t>“button”)</a:t>
            </a:r>
          </a:p>
          <a:p>
            <a:pPr eaLnBrk="1" hangingPunct="1"/>
            <a:r>
              <a:rPr lang="en-US" altLang="en-US"/>
              <a:t>Vra</a:t>
            </a:r>
            <a:r>
              <a:rPr lang="sr-Latn-RS" altLang="en-US"/>
              <a:t>ća niz HTML elemenata navedenog tipa koji su potomci </a:t>
            </a:r>
            <a:r>
              <a:rPr lang="en-US" altLang="en-US">
                <a:solidFill>
                  <a:srgbClr val="FF6600"/>
                </a:solidFill>
              </a:rPr>
              <a:t>element</a:t>
            </a:r>
            <a:r>
              <a:rPr lang="sr-Latn-RS" altLang="en-US"/>
              <a:t>-a</a:t>
            </a:r>
            <a:endParaRPr lang="sr-Latn-C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FF6600"/>
                </a:solidFill>
              </a:rPr>
              <a:t>document.</a:t>
            </a:r>
            <a:r>
              <a:rPr lang="sr-Latn-RS" altLang="en-US">
                <a:solidFill>
                  <a:srgbClr val="FF6600"/>
                </a:solidFill>
              </a:rPr>
              <a:t>querySelectorAll</a:t>
            </a:r>
            <a:r>
              <a:rPr lang="sr-Latn-CS" altLang="en-US">
                <a:solidFill>
                  <a:srgbClr val="FF6600"/>
                </a:solidFill>
              </a:rPr>
              <a:t>(</a:t>
            </a:r>
            <a:r>
              <a:rPr lang="en-US" altLang="en-US">
                <a:solidFill>
                  <a:srgbClr val="FF6600"/>
                </a:solidFill>
              </a:rPr>
              <a:t>“</a:t>
            </a:r>
            <a:r>
              <a:rPr lang="sr-Latn-RS" altLang="en-US">
                <a:solidFill>
                  <a:srgbClr val="FF6600"/>
                </a:solidFill>
              </a:rPr>
              <a:t>table td input</a:t>
            </a:r>
            <a:r>
              <a:rPr lang="en-US" altLang="en-US">
                <a:solidFill>
                  <a:srgbClr val="FF6600"/>
                </a:solidFill>
              </a:rPr>
              <a:t>[type=‘checkbox’]”)</a:t>
            </a:r>
          </a:p>
          <a:p>
            <a:pPr eaLnBrk="1" hangingPunct="1"/>
            <a:r>
              <a:rPr lang="sr-Latn-RS" altLang="en-US"/>
              <a:t>Izvršava CSS selekciju i vraća niz elemenata</a:t>
            </a:r>
            <a:endParaRPr lang="sr-Latn-C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FF6600"/>
                </a:solidFill>
              </a:rPr>
              <a:t>document.</a:t>
            </a:r>
            <a:r>
              <a:rPr lang="sr-Latn-RS" altLang="en-US">
                <a:solidFill>
                  <a:srgbClr val="FF6600"/>
                </a:solidFill>
              </a:rPr>
              <a:t>querySelector</a:t>
            </a:r>
            <a:r>
              <a:rPr lang="sr-Latn-CS" altLang="en-US">
                <a:solidFill>
                  <a:srgbClr val="FF6600"/>
                </a:solidFill>
              </a:rPr>
              <a:t>(</a:t>
            </a:r>
            <a:r>
              <a:rPr lang="en-US" altLang="en-US">
                <a:solidFill>
                  <a:srgbClr val="FF6600"/>
                </a:solidFill>
              </a:rPr>
              <a:t>“</a:t>
            </a:r>
            <a:r>
              <a:rPr lang="sr-Latn-RS" altLang="en-US">
                <a:solidFill>
                  <a:srgbClr val="FF6600"/>
                </a:solidFill>
              </a:rPr>
              <a:t>table td input</a:t>
            </a:r>
            <a:r>
              <a:rPr lang="en-US" altLang="en-US">
                <a:solidFill>
                  <a:srgbClr val="FF6600"/>
                </a:solidFill>
              </a:rPr>
              <a:t>[type=‘checkbox’]”)</a:t>
            </a:r>
          </a:p>
          <a:p>
            <a:pPr eaLnBrk="1" hangingPunct="1"/>
            <a:r>
              <a:rPr lang="sr-Latn-RS" altLang="en-US"/>
              <a:t>Izvršava CSS selekciju i vraća prvi nađeni element</a:t>
            </a:r>
            <a:endParaRPr lang="sr-Latn-CS" altLang="en-US"/>
          </a:p>
          <a:p>
            <a:pPr eaLnBrk="1" hangingPunct="1"/>
            <a:endParaRPr lang="en-US" altLang="en-US"/>
          </a:p>
          <a:p>
            <a:pPr eaLnBrk="1" hangingPunct="1"/>
            <a:endParaRPr lang="sr-Latn-CS" altLang="en-US"/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EF683-A267-4C7E-9248-47D2B814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Evolucija</a:t>
            </a:r>
            <a:r>
              <a:rPr lang="en-US" dirty="0"/>
              <a:t> web </a:t>
            </a:r>
            <a:r>
              <a:rPr lang="en-US" dirty="0" err="1"/>
              <a:t>klijenta</a:t>
            </a:r>
            <a:endParaRPr lang="en-US" dirty="0"/>
          </a:p>
        </p:txBody>
      </p:sp>
      <p:pic>
        <p:nvPicPr>
          <p:cNvPr id="5122" name="Picture 2" descr="Frontend Evolution">
            <a:extLst>
              <a:ext uri="{FF2B5EF4-FFF2-40B4-BE49-F238E27FC236}">
                <a16:creationId xmlns:a16="http://schemas.microsoft.com/office/drawing/2014/main" id="{2D7DCA53-0170-4EC9-BAE0-87CA27ED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722" y="2092037"/>
            <a:ext cx="8254092" cy="461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6275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Bitniji atributi HTML objekta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533497"/>
              </p:ext>
            </p:extLst>
          </p:nvPr>
        </p:nvGraphicFramePr>
        <p:xfrm>
          <a:off x="2592925" y="2011682"/>
          <a:ext cx="7500938" cy="4052889"/>
        </p:xfrm>
        <a:graphic>
          <a:graphicData uri="http://schemas.openxmlformats.org/drawingml/2006/table">
            <a:tbl>
              <a:tblPr/>
              <a:tblGrid>
                <a:gridCol w="1589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atribut</a:t>
                      </a: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objašnjenje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style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1D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pristup CSS objektu trenutnog HTML objekta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1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innerHTML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0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sadržaj elementa (između početnog i krajnjeg dela elementa)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1D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(kod </a:t>
                      </a:r>
                      <a:r>
                        <a:rPr kumimoji="0" lang="sr-Latn-C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 elementa) vrednost elementa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1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parent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Node</a:t>
                      </a: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0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HTML objekat koji sadrži trenutni HTML objekat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2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childNodes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1D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Niz potomaka, HTML objekata (elemenata, tekstualnih čvorova i za formatiranje)</a:t>
                      </a:r>
                      <a:endParaRPr kumimoji="0" lang="sr-Latn-R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1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2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R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children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0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R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  <a:cs typeface="Courier New" panose="02070309020205020404" pitchFamily="49" charset="0"/>
                        </a:rPr>
                        <a:t>Niz potomaka, isključivo HTML elemenata</a:t>
                      </a: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Dodavanje novih HTML elemenata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Dodavanje novog HTML elementa u postoje</a:t>
            </a:r>
            <a:r>
              <a:rPr lang="sr-Latn-CS" altLang="en-US"/>
              <a:t>ći dokument (Web stranu) se vrši u tri koraka:</a:t>
            </a:r>
          </a:p>
          <a:p>
            <a:pPr lvl="1" eaLnBrk="1" hangingPunct="1"/>
            <a:r>
              <a:rPr lang="sr-Latn-CS" altLang="en-US"/>
              <a:t>Kreiranje željenog HTML elementa</a:t>
            </a:r>
          </a:p>
          <a:p>
            <a:pPr lvl="1" eaLnBrk="1" hangingPunct="1"/>
            <a:r>
              <a:rPr lang="sr-Latn-CS" altLang="en-US"/>
              <a:t>Definisanje njegovih atributa</a:t>
            </a:r>
          </a:p>
          <a:p>
            <a:pPr lvl="1" eaLnBrk="1" hangingPunct="1"/>
            <a:r>
              <a:rPr lang="sr-Latn-CS" altLang="en-US"/>
              <a:t>Dodavanje tog elementa postojećem HTML elementu</a:t>
            </a:r>
            <a:endParaRPr lang="en-US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Kreiranje novog HTML elementa</a:t>
            </a:r>
            <a:endParaRPr lang="en-US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sr-Latn-CS" altLang="en-US"/>
              <a:t>Koristi se sledeća DOM metoda:</a:t>
            </a:r>
          </a:p>
          <a:p>
            <a:pPr eaLnBrk="1" hangingPunct="1"/>
            <a:endParaRPr lang="sr-Latn-C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sr-Latn-C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document.createElement(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el)</a:t>
            </a:r>
            <a:endParaRPr lang="sr-Latn-RS" alt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el – naziv HTML elementa</a:t>
            </a:r>
          </a:p>
          <a:p>
            <a:pPr eaLnBrk="1" hangingPunct="1"/>
            <a:r>
              <a:rPr lang="en-US" altLang="en-US"/>
              <a:t>Primer: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sr-Latn-RS" alt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var obj = </a:t>
            </a:r>
            <a:r>
              <a:rPr lang="sr-Latn-C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document.createElement(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“a”)</a:t>
            </a:r>
          </a:p>
          <a:p>
            <a:pPr eaLnBrk="1" hangingPunct="1"/>
            <a:endParaRPr lang="sr-Latn-RS" altLang="en-US"/>
          </a:p>
          <a:p>
            <a:pPr eaLnBrk="1" hangingPunct="1"/>
            <a:r>
              <a:rPr lang="en-US" altLang="en-US"/>
              <a:t>Kreirani element postoji jo</a:t>
            </a:r>
            <a:r>
              <a:rPr lang="sr-Latn-CS" altLang="en-US"/>
              <a:t>š uvek samo u memoriji lokalnog računara</a:t>
            </a:r>
            <a:r>
              <a:rPr lang="en-US" altLang="en-US"/>
              <a:t> (u gornjem primeru u promenljivoj </a:t>
            </a:r>
            <a:r>
              <a:rPr lang="en-US" altLang="en-US" b="1"/>
              <a:t>obj</a:t>
            </a:r>
            <a:r>
              <a:rPr lang="en-US" altLang="en-US"/>
              <a:t>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Definisanje atributa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Atributima</a:t>
            </a:r>
            <a:r>
              <a:rPr lang="en-US" altLang="en-US" dirty="0"/>
              <a:t> </a:t>
            </a:r>
            <a:r>
              <a:rPr lang="en-US" altLang="en-US" dirty="0" err="1"/>
              <a:t>novokreiranog</a:t>
            </a:r>
            <a:r>
              <a:rPr lang="en-US" altLang="en-US" dirty="0"/>
              <a:t> HTML </a:t>
            </a:r>
            <a:r>
              <a:rPr lang="sr-Latn-RS" altLang="en-US" dirty="0"/>
              <a:t>elementa </a:t>
            </a:r>
            <a:r>
              <a:rPr lang="en-US" altLang="en-US" dirty="0"/>
              <a:t>se </a:t>
            </a:r>
            <a:r>
              <a:rPr lang="en-US" altLang="en-US" dirty="0" err="1"/>
              <a:t>pristupa</a:t>
            </a:r>
            <a:r>
              <a:rPr lang="en-US" altLang="en-US" dirty="0"/>
              <a:t> </a:t>
            </a:r>
            <a:r>
              <a:rPr lang="en-US" altLang="en-US" dirty="0" err="1"/>
              <a:t>kao</a:t>
            </a:r>
            <a:r>
              <a:rPr lang="en-US" altLang="en-US" dirty="0"/>
              <a:t> </a:t>
            </a:r>
            <a:r>
              <a:rPr lang="en-US" altLang="en-US" dirty="0" err="1"/>
              <a:t>i</a:t>
            </a:r>
            <a:r>
              <a:rPr lang="en-US" altLang="en-US" dirty="0"/>
              <a:t> </a:t>
            </a:r>
            <a:r>
              <a:rPr lang="en-US" altLang="en-US" dirty="0" err="1"/>
              <a:t>atributima</a:t>
            </a:r>
            <a:r>
              <a:rPr lang="en-US" altLang="en-US" dirty="0"/>
              <a:t> </a:t>
            </a:r>
            <a:r>
              <a:rPr lang="en-US" altLang="en-US" dirty="0" err="1"/>
              <a:t>bilo</a:t>
            </a:r>
            <a:r>
              <a:rPr lang="en-US" altLang="en-US" dirty="0"/>
              <a:t> </a:t>
            </a:r>
            <a:r>
              <a:rPr lang="en-US" altLang="en-US" dirty="0" err="1"/>
              <a:t>kog</a:t>
            </a:r>
            <a:r>
              <a:rPr lang="en-US" altLang="en-US" dirty="0"/>
              <a:t> </a:t>
            </a:r>
            <a:r>
              <a:rPr lang="en-US" altLang="en-US" dirty="0" err="1"/>
              <a:t>objekta</a:t>
            </a:r>
            <a:r>
              <a:rPr lang="en-US" altLang="en-US" dirty="0"/>
              <a:t> u </a:t>
            </a:r>
            <a:r>
              <a:rPr lang="en-US" altLang="en-US" dirty="0" err="1"/>
              <a:t>npr</a:t>
            </a:r>
            <a:r>
              <a:rPr lang="en-US" altLang="en-US" dirty="0"/>
              <a:t>. C++.</a:t>
            </a:r>
          </a:p>
          <a:p>
            <a:pPr eaLnBrk="1" hangingPunct="1"/>
            <a:r>
              <a:rPr lang="en-US" altLang="en-US" dirty="0" err="1"/>
              <a:t>Kojim</a:t>
            </a:r>
            <a:r>
              <a:rPr lang="en-US" altLang="en-US" dirty="0"/>
              <a:t> </a:t>
            </a:r>
            <a:r>
              <a:rPr lang="sr-Latn-RS" altLang="en-US" dirty="0"/>
              <a:t>a</a:t>
            </a:r>
            <a:r>
              <a:rPr lang="en-US" altLang="en-US" dirty="0" err="1"/>
              <a:t>tributima</a:t>
            </a:r>
            <a:r>
              <a:rPr lang="en-US" altLang="en-US" dirty="0"/>
              <a:t> </a:t>
            </a:r>
            <a:r>
              <a:rPr lang="sr-Latn-RS" altLang="en-US" dirty="0"/>
              <a:t>element </a:t>
            </a:r>
            <a:r>
              <a:rPr lang="en-US" altLang="en-US" dirty="0" err="1"/>
              <a:t>raspola</a:t>
            </a:r>
            <a:r>
              <a:rPr lang="sr-Latn-CS" altLang="en-US" dirty="0"/>
              <a:t>že zavis</a:t>
            </a:r>
            <a:r>
              <a:rPr lang="en-US" altLang="en-US" dirty="0" err="1"/>
              <a:t>i</a:t>
            </a:r>
            <a:r>
              <a:rPr lang="sr-Latn-CS" altLang="en-US" dirty="0"/>
              <a:t> od njegovog tipa (npr. &lt;a&gt; ima href atribut</a:t>
            </a:r>
            <a:r>
              <a:rPr lang="en-US" altLang="en-US" dirty="0"/>
              <a:t>, &lt;div&gt; </a:t>
            </a:r>
            <a:r>
              <a:rPr lang="en-US" altLang="en-US" dirty="0" err="1"/>
              <a:t>nema</a:t>
            </a:r>
            <a:r>
              <a:rPr lang="sr-Latn-CS" altLang="en-US" dirty="0"/>
              <a:t>)</a:t>
            </a:r>
          </a:p>
          <a:p>
            <a:pPr eaLnBrk="1" hangingPunct="1"/>
            <a:endParaRPr lang="en-US" altLang="en-US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obj.href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sr-Latn-C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http: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//www.elfak.ni.ac.</a:t>
            </a:r>
            <a:r>
              <a:rPr lang="sr-Latn-R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obj.style.color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“#66f4aa”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obj.innerHTML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“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Elektronski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Fax”;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Dodavanje</a:t>
            </a:r>
            <a:r>
              <a:rPr lang="en-US" dirty="0"/>
              <a:t> </a:t>
            </a:r>
            <a:r>
              <a:rPr lang="sr-Latn-CS" dirty="0"/>
              <a:t>elementa Web strani</a:t>
            </a:r>
            <a:endParaRPr lang="en-US" dirty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eaLnBrk="1" hangingPunct="1"/>
            <a:r>
              <a:rPr lang="sr-Latn-CS" altLang="en-US" dirty="0"/>
              <a:t>Koristi se DOM </a:t>
            </a:r>
            <a:r>
              <a:rPr lang="sr-Latn-CS" altLang="en-US" dirty="0" err="1"/>
              <a:t>methoda</a:t>
            </a:r>
            <a:r>
              <a:rPr lang="sr-Latn-CS" altLang="en-US" dirty="0"/>
              <a:t> </a:t>
            </a:r>
            <a:r>
              <a:rPr lang="sr-Latn-CS" altLang="en-US" dirty="0" err="1"/>
              <a:t>appendChild</a:t>
            </a:r>
            <a:r>
              <a:rPr lang="sr-Latn-CS" altLang="en-US" dirty="0"/>
              <a:t>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sr-Latn-C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sr-Latn-C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node.appendChild</a:t>
            </a:r>
            <a:r>
              <a:rPr lang="sr-Latn-C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sr-Latn-C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sr-Latn-C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sr-Latn-C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sr-Latn-C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sr-Latn-CS" altLang="en-US" sz="2000" dirty="0"/>
              <a:t> – HTML element kome dodajemo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sr-Latn-C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sr-Latn-CS" altLang="en-US" sz="2000" dirty="0"/>
              <a:t> – HTML element koji dodajemo</a:t>
            </a:r>
          </a:p>
          <a:p>
            <a:pPr eaLnBrk="1" hangingPunct="1"/>
            <a:endParaRPr lang="sr-Latn-CS" altLang="en-US" dirty="0"/>
          </a:p>
          <a:p>
            <a:pPr eaLnBrk="1" hangingPunct="1"/>
            <a:r>
              <a:rPr lang="sr-Latn-CS" altLang="en-US" dirty="0" err="1"/>
              <a:t>Primer</a:t>
            </a:r>
            <a:r>
              <a:rPr lang="sr-Latn-CS" altLang="en-US" dirty="0"/>
              <a:t>: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imeRoditelja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sr-Latn-R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appendChild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(obj);</a:t>
            </a:r>
            <a:endParaRPr lang="sr-Latn-C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sr-Latn-C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sr-Latn-C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imeRoditelja</a:t>
            </a:r>
            <a:r>
              <a:rPr lang="sr-Latn-C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sr-Latn-CS" altLang="en-US" dirty="0">
                <a:cs typeface="Courier New" panose="02070309020205020404" pitchFamily="49" charset="0"/>
              </a:rPr>
              <a:t>ID HTML elementa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sr-Latn-C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sr-Latn-C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sr-Latn-CS" altLang="en-US" dirty="0">
                <a:cs typeface="Courier New" panose="02070309020205020404" pitchFamily="49" charset="0"/>
              </a:rPr>
              <a:t>HTML element (objekat)</a:t>
            </a:r>
            <a:endParaRPr lang="en-US" altLang="en-US" dirty="0"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JS </a:t>
            </a:r>
            <a:r>
              <a:rPr lang="en-US" dirty="0" err="1"/>
              <a:t>i</a:t>
            </a:r>
            <a:r>
              <a:rPr lang="en-US" dirty="0"/>
              <a:t> DOM </a:t>
            </a:r>
            <a:r>
              <a:rPr lang="en-US" dirty="0" err="1"/>
              <a:t>hierarhije</a:t>
            </a:r>
            <a:endParaRPr lang="en-US" dirty="0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Javascript i DOM objekti – 2 razli</a:t>
            </a:r>
            <a:r>
              <a:rPr lang="sr-Latn-CS" altLang="en-US"/>
              <a:t>čite hierarhije</a:t>
            </a:r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4" name="Diagram 3"/>
          <p:cNvGraphicFramePr/>
          <p:nvPr/>
        </p:nvGraphicFramePr>
        <p:xfrm>
          <a:off x="6667504" y="2714620"/>
          <a:ext cx="3333784" cy="2246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2452662" y="2786058"/>
          <a:ext cx="3333784" cy="2246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Kako napraviti vezu?</a:t>
            </a:r>
            <a:endParaRPr lang="en-US" altLang="en-US"/>
          </a:p>
          <a:p>
            <a:pPr eaLnBrk="1" hangingPunct="1"/>
            <a:r>
              <a:rPr lang="en-US" altLang="en-US"/>
              <a:t>JS-&gt;DOM : jednostavno se pamti Id elementa</a:t>
            </a:r>
            <a:r>
              <a:rPr lang="sr-Latn-CS" altLang="en-US"/>
              <a:t> </a:t>
            </a:r>
            <a:endParaRPr lang="en-US" altLang="en-US"/>
          </a:p>
          <a:p>
            <a:pPr eaLnBrk="1" hangingPunct="1"/>
            <a:r>
              <a:rPr lang="en-US" altLang="en-US"/>
              <a:t>DOM-&gt;JS : kreiranje reference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6667504" y="3786190"/>
          <a:ext cx="3333784" cy="2246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2452662" y="3857628"/>
          <a:ext cx="3333784" cy="2246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7" name="Straight Arrow Connector 6"/>
          <p:cNvCxnSpPr/>
          <p:nvPr/>
        </p:nvCxnSpPr>
        <p:spPr>
          <a:xfrm rot="10800000" flipV="1">
            <a:off x="5453064" y="4221088"/>
            <a:ext cx="2071687" cy="5000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DOM-&gt;JS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err="1"/>
              <a:t>obj</a:t>
            </a:r>
            <a:r>
              <a:rPr lang="en-US" altLang="en-US" dirty="0"/>
              <a:t> – DOM </a:t>
            </a:r>
            <a:r>
              <a:rPr lang="en-US" altLang="en-US" dirty="0" err="1"/>
              <a:t>objekat</a:t>
            </a:r>
            <a:endParaRPr lang="en-US" altLang="en-US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err="1"/>
              <a:t>jsObj</a:t>
            </a:r>
            <a:r>
              <a:rPr lang="en-US" altLang="en-US" dirty="0"/>
              <a:t> – JavaScript </a:t>
            </a:r>
            <a:r>
              <a:rPr lang="en-US" altLang="en-US" dirty="0" err="1"/>
              <a:t>objekat</a:t>
            </a:r>
            <a:endParaRPr lang="en-US" altLang="en-US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Su</a:t>
            </a:r>
            <a:r>
              <a:rPr lang="sr-Latn-CS" altLang="en-US" dirty="0"/>
              <a:t>ština je napraviti referencu na jsObj proizvoljnog naziva: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sr-Latn-CS" altLang="en-US" dirty="0"/>
              <a:t>obj.ref </a:t>
            </a:r>
            <a:r>
              <a:rPr lang="en-US" altLang="en-US" dirty="0"/>
              <a:t>= </a:t>
            </a:r>
            <a:r>
              <a:rPr lang="en-US" altLang="en-US" dirty="0" err="1"/>
              <a:t>jsObj</a:t>
            </a:r>
            <a:r>
              <a:rPr lang="en-US" altLang="en-US" dirty="0"/>
              <a:t>;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err="1"/>
              <a:t>Alternativni</a:t>
            </a:r>
            <a:r>
              <a:rPr lang="en-US" altLang="en-US" dirty="0"/>
              <a:t> </a:t>
            </a:r>
            <a:r>
              <a:rPr lang="en-US" altLang="en-US" dirty="0" err="1"/>
              <a:t>nacin</a:t>
            </a:r>
            <a:r>
              <a:rPr lang="en-US" altLang="en-US" dirty="0"/>
              <a:t> </a:t>
            </a:r>
            <a:r>
              <a:rPr lang="en-US" altLang="en-US" dirty="0" err="1"/>
              <a:t>preko</a:t>
            </a:r>
            <a:r>
              <a:rPr lang="en-US" altLang="en-US"/>
              <a:t> closure-a.</a:t>
            </a:r>
            <a:endParaRPr lang="en-US" alt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4439816" y="4293097"/>
            <a:ext cx="1785938" cy="4286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tx2"/>
                </a:solidFill>
                <a:latin typeface="Garamond" pitchFamily="18" charset="0"/>
              </a:rPr>
              <a:t>Proizvoljan</a:t>
            </a:r>
            <a:r>
              <a:rPr lang="en-US" dirty="0">
                <a:solidFill>
                  <a:schemeClr val="tx2"/>
                </a:solidFill>
                <a:latin typeface="Garamond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Garamond" pitchFamily="18" charset="0"/>
              </a:rPr>
              <a:t>naziv</a:t>
            </a:r>
            <a:endParaRPr lang="en-US" dirty="0">
              <a:solidFill>
                <a:schemeClr val="tx2"/>
              </a:solidFill>
              <a:latin typeface="Garamond" pitchFamily="18" charset="0"/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rot="10800000">
            <a:off x="2868192" y="4078785"/>
            <a:ext cx="1571625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pattern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2135560" y="1819560"/>
            <a:ext cx="324036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b="1" dirty="0" err="1">
                <a:solidFill>
                  <a:srgbClr val="006699"/>
                </a:solidFill>
                <a:latin typeface="Monaco"/>
              </a:rPr>
              <a:t>var</a:t>
            </a:r>
            <a:r>
              <a:rPr lang="en-US" altLang="en-US" dirty="0">
                <a:solidFill>
                  <a:srgbClr val="000000"/>
                </a:solidFill>
                <a:latin typeface="Monaco"/>
              </a:rPr>
              <a:t> counter = (</a:t>
            </a:r>
            <a:r>
              <a:rPr lang="en-US" altLang="en-US" b="1" dirty="0">
                <a:solidFill>
                  <a:srgbClr val="006699"/>
                </a:solidFill>
                <a:latin typeface="Monaco"/>
              </a:rPr>
              <a:t>function</a:t>
            </a:r>
            <a:r>
              <a:rPr lang="en-US" altLang="en-US" dirty="0">
                <a:solidFill>
                  <a:srgbClr val="000000"/>
                </a:solidFill>
                <a:latin typeface="Monaco"/>
              </a:rPr>
              <a:t>(){</a:t>
            </a:r>
            <a:endParaRPr lang="en-US" altLang="en-US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b="1" dirty="0">
                <a:solidFill>
                  <a:srgbClr val="006699"/>
                </a:solidFill>
                <a:latin typeface="Monaco"/>
              </a:rPr>
              <a:t>  </a:t>
            </a:r>
            <a:r>
              <a:rPr lang="en-US" altLang="en-US" b="1" dirty="0" err="1">
                <a:solidFill>
                  <a:srgbClr val="006699"/>
                </a:solidFill>
                <a:latin typeface="Monaco"/>
              </a:rPr>
              <a:t>var</a:t>
            </a:r>
            <a:r>
              <a:rPr lang="en-US" altLang="en-US" dirty="0">
                <a:solidFill>
                  <a:srgbClr val="000000"/>
                </a:solidFill>
                <a:latin typeface="Monaco"/>
              </a:rPr>
              <a:t> </a:t>
            </a:r>
            <a:r>
              <a:rPr lang="en-US" altLang="en-US" dirty="0" err="1">
                <a:solidFill>
                  <a:srgbClr val="000000"/>
                </a:solidFill>
                <a:latin typeface="Monaco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Monaco"/>
              </a:rPr>
              <a:t> = 0;</a:t>
            </a:r>
            <a:endParaRPr lang="en-US" altLang="en-US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dirty="0">
                <a:solidFill>
                  <a:srgbClr val="000000"/>
                </a:solidFill>
                <a:latin typeface="Monaco"/>
              </a:rPr>
              <a:t> </a:t>
            </a:r>
            <a:endParaRPr lang="en-US" altLang="en-US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b="1" dirty="0">
                <a:solidFill>
                  <a:srgbClr val="006699"/>
                </a:solidFill>
                <a:latin typeface="Monaco"/>
              </a:rPr>
              <a:t>  return</a:t>
            </a:r>
            <a:r>
              <a:rPr lang="en-US" altLang="en-US" dirty="0">
                <a:solidFill>
                  <a:srgbClr val="000000"/>
                </a:solidFill>
                <a:latin typeface="Monaco"/>
              </a:rPr>
              <a:t> {</a:t>
            </a:r>
            <a:endParaRPr lang="en-US" altLang="en-US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dirty="0">
                <a:solidFill>
                  <a:srgbClr val="000000"/>
                </a:solidFill>
                <a:latin typeface="Monaco"/>
              </a:rPr>
              <a:t>    get: </a:t>
            </a:r>
            <a:r>
              <a:rPr lang="en-US" altLang="en-US" b="1" dirty="0">
                <a:solidFill>
                  <a:srgbClr val="006699"/>
                </a:solidFill>
                <a:latin typeface="Monaco"/>
              </a:rPr>
              <a:t>function</a:t>
            </a:r>
            <a:r>
              <a:rPr lang="en-US" altLang="en-US" dirty="0">
                <a:solidFill>
                  <a:srgbClr val="000000"/>
                </a:solidFill>
                <a:latin typeface="Monaco"/>
              </a:rPr>
              <a:t>(){</a:t>
            </a:r>
            <a:endParaRPr lang="en-US" altLang="en-US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b="1" dirty="0">
                <a:solidFill>
                  <a:srgbClr val="006699"/>
                </a:solidFill>
                <a:latin typeface="Monaco"/>
              </a:rPr>
              <a:t>      return</a:t>
            </a:r>
            <a:r>
              <a:rPr lang="en-US" altLang="en-US" dirty="0">
                <a:solidFill>
                  <a:srgbClr val="000000"/>
                </a:solidFill>
                <a:latin typeface="Monaco"/>
              </a:rPr>
              <a:t> </a:t>
            </a:r>
            <a:r>
              <a:rPr lang="en-US" altLang="en-US" dirty="0" err="1">
                <a:solidFill>
                  <a:srgbClr val="000000"/>
                </a:solidFill>
                <a:latin typeface="Monaco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Monaco"/>
              </a:rPr>
              <a:t>;</a:t>
            </a:r>
            <a:endParaRPr lang="en-US" altLang="en-US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dirty="0">
                <a:solidFill>
                  <a:srgbClr val="000000"/>
                </a:solidFill>
                <a:latin typeface="Monaco"/>
              </a:rPr>
              <a:t>    },</a:t>
            </a:r>
            <a:endParaRPr lang="en-US" altLang="en-US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dirty="0">
                <a:solidFill>
                  <a:srgbClr val="000000"/>
                </a:solidFill>
                <a:latin typeface="Monaco"/>
              </a:rPr>
              <a:t>    set: </a:t>
            </a:r>
            <a:r>
              <a:rPr lang="en-US" altLang="en-US" b="1" dirty="0">
                <a:solidFill>
                  <a:srgbClr val="006699"/>
                </a:solidFill>
                <a:latin typeface="Monaco"/>
              </a:rPr>
              <a:t>function</a:t>
            </a:r>
            <a:r>
              <a:rPr lang="en-US" altLang="en-US" dirty="0">
                <a:solidFill>
                  <a:srgbClr val="000000"/>
                </a:solidFill>
                <a:latin typeface="Monaco"/>
              </a:rPr>
              <a:t>( </a:t>
            </a:r>
            <a:r>
              <a:rPr lang="en-US" altLang="en-US" dirty="0" err="1">
                <a:solidFill>
                  <a:srgbClr val="000000"/>
                </a:solidFill>
                <a:latin typeface="Monaco"/>
              </a:rPr>
              <a:t>val</a:t>
            </a:r>
            <a:r>
              <a:rPr lang="en-US" altLang="en-US" dirty="0">
                <a:solidFill>
                  <a:srgbClr val="000000"/>
                </a:solidFill>
                <a:latin typeface="Monaco"/>
              </a:rPr>
              <a:t> ){</a:t>
            </a:r>
            <a:endParaRPr lang="en-US" altLang="en-US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dirty="0">
                <a:solidFill>
                  <a:srgbClr val="000000"/>
                </a:solidFill>
                <a:latin typeface="Monaco"/>
              </a:rPr>
              <a:t>      </a:t>
            </a:r>
            <a:r>
              <a:rPr lang="en-US" altLang="en-US" dirty="0" err="1">
                <a:solidFill>
                  <a:srgbClr val="000000"/>
                </a:solidFill>
                <a:latin typeface="Monaco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Monaco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Monaco"/>
              </a:rPr>
              <a:t>val</a:t>
            </a:r>
            <a:r>
              <a:rPr lang="en-US" altLang="en-US" dirty="0">
                <a:solidFill>
                  <a:srgbClr val="000000"/>
                </a:solidFill>
                <a:latin typeface="Monaco"/>
              </a:rPr>
              <a:t>;</a:t>
            </a:r>
            <a:endParaRPr lang="en-US" altLang="en-US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dirty="0">
                <a:solidFill>
                  <a:srgbClr val="000000"/>
                </a:solidFill>
                <a:latin typeface="Monaco"/>
              </a:rPr>
              <a:t>    },</a:t>
            </a:r>
            <a:endParaRPr lang="en-US" altLang="en-US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dirty="0">
                <a:solidFill>
                  <a:srgbClr val="000000"/>
                </a:solidFill>
                <a:latin typeface="Monaco"/>
              </a:rPr>
              <a:t>    increment: </a:t>
            </a:r>
            <a:r>
              <a:rPr lang="en-US" altLang="en-US" b="1" dirty="0">
                <a:solidFill>
                  <a:srgbClr val="006699"/>
                </a:solidFill>
                <a:latin typeface="Monaco"/>
              </a:rPr>
              <a:t>function</a:t>
            </a:r>
            <a:r>
              <a:rPr lang="en-US" altLang="en-US" dirty="0">
                <a:solidFill>
                  <a:srgbClr val="000000"/>
                </a:solidFill>
                <a:latin typeface="Monaco"/>
              </a:rPr>
              <a:t>() {</a:t>
            </a:r>
            <a:endParaRPr lang="en-US" altLang="en-US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b="1" dirty="0">
                <a:solidFill>
                  <a:srgbClr val="006699"/>
                </a:solidFill>
                <a:latin typeface="Monaco"/>
              </a:rPr>
              <a:t>      return</a:t>
            </a:r>
            <a:r>
              <a:rPr lang="en-US" altLang="en-US" dirty="0">
                <a:solidFill>
                  <a:srgbClr val="000000"/>
                </a:solidFill>
                <a:latin typeface="Monaco"/>
              </a:rPr>
              <a:t> ++</a:t>
            </a:r>
            <a:r>
              <a:rPr lang="en-US" altLang="en-US" dirty="0" err="1">
                <a:solidFill>
                  <a:srgbClr val="000000"/>
                </a:solidFill>
                <a:latin typeface="Monaco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Monaco"/>
              </a:rPr>
              <a:t>;</a:t>
            </a:r>
            <a:endParaRPr lang="en-US" altLang="en-US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dirty="0">
                <a:solidFill>
                  <a:srgbClr val="000000"/>
                </a:solidFill>
                <a:latin typeface="Monaco"/>
              </a:rPr>
              <a:t>    }</a:t>
            </a:r>
            <a:endParaRPr lang="en-US" altLang="en-US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dirty="0">
                <a:solidFill>
                  <a:srgbClr val="000000"/>
                </a:solidFill>
                <a:latin typeface="Monaco"/>
              </a:rPr>
              <a:t>  };</a:t>
            </a:r>
            <a:endParaRPr lang="en-US" altLang="en-US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dirty="0">
                <a:solidFill>
                  <a:srgbClr val="000000"/>
                </a:solidFill>
                <a:latin typeface="Monaco"/>
              </a:rPr>
              <a:t>} () );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792861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4E9CA8-953D-460E-9C95-1E0E7EC3F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B6E923-FF65-443B-BA56-151AFBB93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Klijentske</a:t>
            </a:r>
            <a:r>
              <a:rPr lang="en-US" dirty="0"/>
              <a:t> </a:t>
            </a:r>
            <a:r>
              <a:rPr lang="en-US" dirty="0" err="1"/>
              <a:t>tehnologije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95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AD8B-6B69-4D7A-B112-A1F378C2B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Server strana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20305-9D87-494F-8E3B-F84A25498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Logički sloj: ASP.NET </a:t>
            </a:r>
            <a:r>
              <a:rPr lang="sr-Latn-RS" dirty="0" err="1"/>
              <a:t>Core</a:t>
            </a:r>
            <a:r>
              <a:rPr lang="sr-Latn-RS" dirty="0"/>
              <a:t>, PHP, Node.js</a:t>
            </a:r>
          </a:p>
          <a:p>
            <a:r>
              <a:rPr lang="sr-Latn-RS" dirty="0"/>
              <a:t>Web server: IIS, </a:t>
            </a:r>
            <a:r>
              <a:rPr lang="sr-Latn-RS" dirty="0" err="1"/>
              <a:t>Nginx</a:t>
            </a:r>
            <a:r>
              <a:rPr lang="sr-Latn-RS" dirty="0"/>
              <a:t>, </a:t>
            </a:r>
            <a:r>
              <a:rPr lang="sr-Latn-RS" dirty="0" err="1"/>
              <a:t>Apache</a:t>
            </a:r>
            <a:endParaRPr lang="sr-Latn-RS" dirty="0"/>
          </a:p>
          <a:p>
            <a:r>
              <a:rPr lang="sr-Latn-RS" dirty="0"/>
              <a:t>Skladištenje: relacione, </a:t>
            </a:r>
            <a:r>
              <a:rPr lang="sr-Latn-RS" dirty="0" err="1"/>
              <a:t>NoSQL</a:t>
            </a:r>
            <a:r>
              <a:rPr lang="sr-Latn-RS" dirty="0"/>
              <a:t>, </a:t>
            </a:r>
            <a:r>
              <a:rPr lang="sr-Latn-RS" dirty="0" err="1"/>
              <a:t>graf</a:t>
            </a:r>
            <a:r>
              <a:rPr lang="sr-Latn-RS" dirty="0"/>
              <a:t>, in-</a:t>
            </a:r>
            <a:r>
              <a:rPr lang="sr-Latn-RS" dirty="0" err="1"/>
              <a:t>memory</a:t>
            </a:r>
            <a:endParaRPr lang="en-US" dirty="0"/>
          </a:p>
          <a:p>
            <a:r>
              <a:rPr lang="en-US" dirty="0" err="1"/>
              <a:t>Izazovi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Skalabilnost</a:t>
            </a:r>
            <a:r>
              <a:rPr lang="en-US" dirty="0"/>
              <a:t> (</a:t>
            </a:r>
            <a:r>
              <a:rPr lang="en-US" dirty="0" err="1"/>
              <a:t>kluster</a:t>
            </a:r>
            <a:r>
              <a:rPr lang="en-US" dirty="0"/>
              <a:t>, load </a:t>
            </a:r>
            <a:r>
              <a:rPr lang="en-US" dirty="0" err="1"/>
              <a:t>balanseri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Sigurnost</a:t>
            </a:r>
            <a:r>
              <a:rPr lang="en-US" dirty="0"/>
              <a:t> (</a:t>
            </a:r>
            <a:r>
              <a:rPr lang="en-US" dirty="0" err="1"/>
              <a:t>autorizacija</a:t>
            </a:r>
            <a:r>
              <a:rPr lang="en-US" dirty="0"/>
              <a:t>, </a:t>
            </a:r>
            <a:r>
              <a:rPr lang="en-US" dirty="0" err="1"/>
              <a:t>autentifikacija</a:t>
            </a:r>
            <a:r>
              <a:rPr lang="en-US" dirty="0"/>
              <a:t>, </a:t>
            </a:r>
            <a:r>
              <a:rPr lang="en-US" dirty="0" err="1"/>
              <a:t>sql</a:t>
            </a:r>
            <a:r>
              <a:rPr lang="en-US" dirty="0"/>
              <a:t> injection, DDOS)</a:t>
            </a:r>
          </a:p>
          <a:p>
            <a:pPr lvl="1"/>
            <a:r>
              <a:rPr lang="en-US" dirty="0" err="1"/>
              <a:t>Perzistencija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sr-Latn-RS" dirty="0"/>
          </a:p>
          <a:p>
            <a:endParaRPr lang="sr-Latn-RS" dirty="0"/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4489060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 dirty="0"/>
              <a:t>Typescript</a:t>
            </a:r>
            <a:endParaRPr lang="en-US" dirty="0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2592925" y="1905000"/>
            <a:ext cx="8915400" cy="3777622"/>
          </a:xfrm>
        </p:spPr>
        <p:txBody>
          <a:bodyPr/>
          <a:lstStyle/>
          <a:p>
            <a:r>
              <a:rPr lang="sr-Latn-RS" altLang="en-US" dirty="0"/>
              <a:t>Javascript + tipovi </a:t>
            </a:r>
            <a:r>
              <a:rPr lang="en-US" altLang="en-US" dirty="0"/>
              <a:t>= Typescript</a:t>
            </a:r>
          </a:p>
          <a:p>
            <a:r>
              <a:rPr lang="en-US" altLang="en-US" dirty="0"/>
              <a:t>Microsoft </a:t>
            </a:r>
            <a:r>
              <a:rPr lang="en-US" altLang="en-US" dirty="0" err="1"/>
              <a:t>tehnologija</a:t>
            </a:r>
            <a:endParaRPr lang="en-US" altLang="en-US" dirty="0"/>
          </a:p>
          <a:p>
            <a:r>
              <a:rPr lang="en-US" altLang="en-US" dirty="0"/>
              <a:t>Online editor: http://www.typescriptlang.org/Playground</a:t>
            </a:r>
          </a:p>
        </p:txBody>
      </p:sp>
      <p:pic>
        <p:nvPicPr>
          <p:cNvPr id="4198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873301"/>
            <a:ext cx="7488238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4156920" y="3524286"/>
            <a:ext cx="872480" cy="1966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71664" y="5746079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Gre</a:t>
            </a:r>
            <a:r>
              <a:rPr lang="sr-Latn-RS" sz="1600" dirty="0"/>
              <a:t>ška jer očekuje string, dok je user niz integera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165812" y="5243974"/>
            <a:ext cx="581200" cy="5154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36433" y="3346501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/>
              <a:t>Definisanje tipa parametra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 dirty="0"/>
              <a:t>Klase</a:t>
            </a:r>
            <a:endParaRPr lang="en-US" dirty="0"/>
          </a:p>
        </p:txBody>
      </p:sp>
      <p:pic>
        <p:nvPicPr>
          <p:cNvPr id="4301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83" y="1764777"/>
            <a:ext cx="10531257" cy="465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sr-Latn-RS" altLang="sr-Latn-RS"/>
              <a:t>Nasleđivanje</a:t>
            </a:r>
            <a:endParaRPr lang="en-US" altLang="sr-Latn-RS"/>
          </a:p>
        </p:txBody>
      </p:sp>
      <p:pic>
        <p:nvPicPr>
          <p:cNvPr id="4403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38489" y="1600200"/>
            <a:ext cx="5305425" cy="4800600"/>
          </a:xfr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 dirty="0"/>
              <a:t>Šabloni</a:t>
            </a:r>
            <a:endParaRPr lang="en-US" dirty="0"/>
          </a:p>
        </p:txBody>
      </p:sp>
      <p:pic>
        <p:nvPicPr>
          <p:cNvPr id="4505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05" y="1621717"/>
            <a:ext cx="10683000" cy="449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E66000-AB4F-4FF0-8F32-FD8A85E31A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Klijent</a:t>
            </a:r>
            <a:r>
              <a:rPr lang="en-US" dirty="0"/>
              <a:t> server </a:t>
            </a:r>
            <a:r>
              <a:rPr lang="en-US" dirty="0" err="1"/>
              <a:t>komunikacija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D355A63-292B-472E-B956-DD5C3CC1F8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068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85208-8602-4F39-9167-73D1B2F2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Modeli</a:t>
            </a:r>
            <a:r>
              <a:rPr lang="en-US" dirty="0"/>
              <a:t> </a:t>
            </a:r>
            <a:r>
              <a:rPr lang="en-US" dirty="0" err="1"/>
              <a:t>klient</a:t>
            </a:r>
            <a:r>
              <a:rPr lang="en-US" dirty="0"/>
              <a:t>-server </a:t>
            </a:r>
            <a:r>
              <a:rPr lang="en-US" dirty="0" err="1"/>
              <a:t>komunikacije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6CB79-38AD-489F-B8B5-4224D04E3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Pull – </a:t>
            </a:r>
            <a:r>
              <a:rPr lang="en-US" dirty="0" err="1"/>
              <a:t>klijent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sr-Latn-RS" dirty="0" err="1"/>
              <a:t>ži</a:t>
            </a:r>
            <a:r>
              <a:rPr lang="sr-Latn-RS" dirty="0"/>
              <a:t> podatke</a:t>
            </a:r>
          </a:p>
          <a:p>
            <a:pPr lvl="1"/>
            <a:r>
              <a:rPr lang="sr-Latn-RS" dirty="0"/>
              <a:t>HTT</a:t>
            </a:r>
            <a:r>
              <a:rPr lang="en-US" dirty="0"/>
              <a:t>P, HTTP</a:t>
            </a:r>
            <a:r>
              <a:rPr lang="sr-Latn-RS" dirty="0"/>
              <a:t>S</a:t>
            </a:r>
          </a:p>
          <a:p>
            <a:pPr lvl="1"/>
            <a:r>
              <a:rPr lang="sr-Latn-RS" dirty="0"/>
              <a:t>POP3</a:t>
            </a:r>
          </a:p>
          <a:p>
            <a:pPr lvl="1"/>
            <a:r>
              <a:rPr lang="sr-Latn-RS" dirty="0"/>
              <a:t>RSS</a:t>
            </a:r>
          </a:p>
          <a:p>
            <a:r>
              <a:rPr lang="en-US" dirty="0"/>
              <a:t>Push (server push</a:t>
            </a:r>
            <a:r>
              <a:rPr lang="sr-Latn-RS" dirty="0"/>
              <a:t>; server šalje klijentu), bazira se na </a:t>
            </a:r>
            <a:r>
              <a:rPr lang="sr-Latn-RS" dirty="0" err="1"/>
              <a:t>publish</a:t>
            </a:r>
            <a:r>
              <a:rPr lang="sr-Latn-RS" dirty="0"/>
              <a:t>/</a:t>
            </a:r>
            <a:r>
              <a:rPr lang="sr-Latn-RS" dirty="0" err="1"/>
              <a:t>subscribe</a:t>
            </a:r>
            <a:r>
              <a:rPr lang="sr-Latn-RS" dirty="0"/>
              <a:t> modelu</a:t>
            </a:r>
          </a:p>
          <a:p>
            <a:pPr lvl="1"/>
            <a:r>
              <a:rPr lang="sr-Latn-RS" dirty="0"/>
              <a:t>Web </a:t>
            </a:r>
            <a:r>
              <a:rPr lang="sr-Latn-RS" dirty="0" err="1"/>
              <a:t>Push</a:t>
            </a:r>
            <a:r>
              <a:rPr lang="sr-Latn-RS" dirty="0"/>
              <a:t> notifikacije (baziran na HTTP 2)</a:t>
            </a:r>
          </a:p>
          <a:p>
            <a:pPr lvl="1"/>
            <a:r>
              <a:rPr lang="sr-Latn-RS" dirty="0"/>
              <a:t>HTTP/2 server </a:t>
            </a:r>
            <a:r>
              <a:rPr lang="sr-Latn-RS" dirty="0" err="1"/>
              <a:t>push</a:t>
            </a:r>
            <a:r>
              <a:rPr lang="sr-Latn-RS" dirty="0"/>
              <a:t> </a:t>
            </a:r>
          </a:p>
          <a:p>
            <a:pPr lvl="1"/>
            <a:r>
              <a:rPr lang="sr-Latn-RS" dirty="0" err="1"/>
              <a:t>Websockets</a:t>
            </a:r>
            <a:endParaRPr lang="sr-Latn-RS" dirty="0"/>
          </a:p>
          <a:p>
            <a:pPr lvl="1"/>
            <a:r>
              <a:rPr lang="sr-Latn-RS" dirty="0"/>
              <a:t>Server-sent </a:t>
            </a:r>
            <a:r>
              <a:rPr lang="sr-Latn-RS" dirty="0" err="1"/>
              <a:t>events</a:t>
            </a:r>
            <a:r>
              <a:rPr lang="sr-Latn-RS" dirty="0"/>
              <a:t> (HTML5)</a:t>
            </a:r>
          </a:p>
          <a:p>
            <a:pPr lvl="1"/>
            <a:r>
              <a:rPr lang="sr-Latn-RS" dirty="0"/>
              <a:t>Long </a:t>
            </a:r>
            <a:r>
              <a:rPr lang="sr-Latn-RS" dirty="0" err="1"/>
              <a:t>polling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4534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2DD2-A9B8-4557-8725-E717CBF8A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Modeli</a:t>
            </a:r>
            <a:r>
              <a:rPr lang="en-US" dirty="0"/>
              <a:t> </a:t>
            </a:r>
            <a:r>
              <a:rPr lang="en-US" dirty="0" err="1"/>
              <a:t>komunikacije</a:t>
            </a:r>
            <a:r>
              <a:rPr lang="en-US" dirty="0"/>
              <a:t> </a:t>
            </a:r>
            <a:r>
              <a:rPr lang="en-US" dirty="0" err="1"/>
              <a:t>izme</a:t>
            </a:r>
            <a:r>
              <a:rPr lang="sr-Latn-RS" dirty="0" err="1"/>
              <a:t>đu</a:t>
            </a:r>
            <a:r>
              <a:rPr lang="sr-Latn-RS" dirty="0"/>
              <a:t> servera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AC1BA-6A90-49E3-B99B-8BAC2EB07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err="1"/>
              <a:t>Webhooks</a:t>
            </a:r>
            <a:endParaRPr lang="sr-Latn-RS" dirty="0"/>
          </a:p>
          <a:p>
            <a:r>
              <a:rPr lang="sr-Latn-RS" dirty="0" err="1"/>
              <a:t>WebSub</a:t>
            </a:r>
            <a:endParaRPr lang="en-US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349909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68200-8F88-4CD9-AA94-9FC574A5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HTTP i </a:t>
            </a:r>
            <a:r>
              <a:rPr lang="sr-Latn-RS" dirty="0" err="1"/>
              <a:t>WebSocket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AE49B-1038-49EF-8868-ADB056E9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Dva osnovna protokola za komunikaciju u </a:t>
            </a:r>
            <a:r>
              <a:rPr lang="sr-Latn-RS" dirty="0" err="1"/>
              <a:t>browseru</a:t>
            </a:r>
            <a:r>
              <a:rPr lang="sr-Latn-RS" dirty="0"/>
              <a:t>:</a:t>
            </a:r>
          </a:p>
          <a:p>
            <a:pPr lvl="1"/>
            <a:r>
              <a:rPr lang="sr-Latn-RS" dirty="0"/>
              <a:t>HTTP</a:t>
            </a:r>
          </a:p>
          <a:p>
            <a:pPr lvl="1"/>
            <a:r>
              <a:rPr lang="sr-Latn-RS" dirty="0" err="1"/>
              <a:t>WebSocket</a:t>
            </a:r>
            <a:endParaRPr lang="sr-Latn-RS" dirty="0"/>
          </a:p>
          <a:p>
            <a:endParaRPr lang="sr-Latn-R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1321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ECD69-8727-4AE9-801A-EE5A66506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 err="1"/>
              <a:t>Websocket</a:t>
            </a:r>
            <a:r>
              <a:rPr lang="en-US" dirty="0"/>
              <a:t> </a:t>
            </a:r>
            <a:r>
              <a:rPr lang="en-US" dirty="0" err="1"/>
              <a:t>protokol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7696AEF-E4DF-46BA-BD36-201D1C719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970318" cy="3759253"/>
          </a:xfrm>
        </p:spPr>
        <p:txBody>
          <a:bodyPr>
            <a:normAutofit/>
          </a:bodyPr>
          <a:lstStyle/>
          <a:p>
            <a:r>
              <a:rPr lang="sr-Latn-RS" dirty="0"/>
              <a:t>Puna dupleks </a:t>
            </a:r>
            <a:r>
              <a:rPr lang="sr-Latn-RS" dirty="0" err="1"/>
              <a:t>bidirekciona</a:t>
            </a:r>
            <a:r>
              <a:rPr lang="sr-Latn-RS" dirty="0"/>
              <a:t> komunikacija</a:t>
            </a:r>
          </a:p>
          <a:p>
            <a:r>
              <a:rPr lang="sr-Latn-RS" dirty="0"/>
              <a:t>Koristi HTTP za </a:t>
            </a:r>
            <a:r>
              <a:rPr lang="sr-Latn-RS" dirty="0" err="1"/>
              <a:t>handshake</a:t>
            </a:r>
            <a:endParaRPr lang="sr-Latn-RS" dirty="0"/>
          </a:p>
          <a:p>
            <a:r>
              <a:rPr lang="sr-Latn-RS" dirty="0"/>
              <a:t>Šalje tok poruka preko TCP-a</a:t>
            </a:r>
          </a:p>
          <a:p>
            <a:r>
              <a:rPr lang="sr-Latn-RS" dirty="0"/>
              <a:t>Brža komunikacija od HTTP-a (manji </a:t>
            </a:r>
            <a:r>
              <a:rPr lang="sr-Latn-RS" dirty="0" err="1"/>
              <a:t>overhead</a:t>
            </a:r>
            <a:r>
              <a:rPr lang="sr-Latn-RS" dirty="0"/>
              <a:t>)</a:t>
            </a:r>
            <a:endParaRPr lang="en-US" dirty="0"/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D9D7AB32-F541-4D8C-9FF3-DDDEEA8A6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543" y="1197777"/>
            <a:ext cx="6953577" cy="4137378"/>
          </a:xfrm>
          <a:prstGeom prst="rect">
            <a:avLst/>
          </a:prstGeom>
        </p:spPr>
      </p:pic>
      <p:sp>
        <p:nvSpPr>
          <p:cNvPr id="17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776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2F977-D4D5-4CFE-9C8F-DB1FE3C84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WebRTC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05659-3A35-4EE9-A9BE-805B57E56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Real Time Communication</a:t>
            </a:r>
            <a:endParaRPr lang="sr-Latn-RS" dirty="0"/>
          </a:p>
          <a:p>
            <a:r>
              <a:rPr lang="sr-Latn-RS" dirty="0"/>
              <a:t>Open </a:t>
            </a:r>
            <a:r>
              <a:rPr lang="sr-Latn-RS" dirty="0" err="1"/>
              <a:t>source</a:t>
            </a:r>
            <a:r>
              <a:rPr lang="sr-Latn-RS" dirty="0"/>
              <a:t> projekat, baziran na skupu protokola i API-ja</a:t>
            </a:r>
            <a:endParaRPr lang="en-US" dirty="0"/>
          </a:p>
          <a:p>
            <a:r>
              <a:rPr lang="sr-Latn-RS" dirty="0"/>
              <a:t>P</a:t>
            </a:r>
            <a:r>
              <a:rPr lang="en-US" dirty="0" err="1"/>
              <a:t>eer</a:t>
            </a:r>
            <a:r>
              <a:rPr lang="en-US" dirty="0"/>
              <a:t>-to-peer</a:t>
            </a:r>
            <a:r>
              <a:rPr lang="sr-Latn-RS" dirty="0"/>
              <a:t> au</a:t>
            </a:r>
            <a:r>
              <a:rPr lang="en-US" dirty="0" err="1"/>
              <a:t>dio</a:t>
            </a:r>
            <a:r>
              <a:rPr lang="en-US" dirty="0"/>
              <a:t> </a:t>
            </a:r>
            <a:r>
              <a:rPr lang="sr-Latn-RS" dirty="0"/>
              <a:t>i</a:t>
            </a:r>
            <a:r>
              <a:rPr lang="en-US" dirty="0"/>
              <a:t> video </a:t>
            </a:r>
            <a:r>
              <a:rPr lang="sr-Latn-RS" dirty="0"/>
              <a:t>komunikacija </a:t>
            </a:r>
          </a:p>
          <a:p>
            <a:r>
              <a:rPr lang="sr-Latn-RS" dirty="0"/>
              <a:t>Podrška za </a:t>
            </a:r>
            <a:r>
              <a:rPr lang="sr-Latn-RS" dirty="0" err="1"/>
              <a:t>browsere</a:t>
            </a:r>
            <a:r>
              <a:rPr lang="sr-Latn-RS" dirty="0"/>
              <a:t>, mobilne uređaje, </a:t>
            </a:r>
            <a:r>
              <a:rPr lang="sr-Latn-RS" dirty="0" err="1"/>
              <a:t>IoT</a:t>
            </a:r>
            <a:r>
              <a:rPr lang="sr-Latn-RS" dirty="0"/>
              <a:t> uređaje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906659-096B-4346-9EA6-3FCC03DBE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404" y="1433513"/>
            <a:ext cx="2095500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85390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0306FE-3C13-447E-86EE-A14EA9341C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89A431E-722E-4593-BF48-1C42686E47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F4E112-810E-4A37-A8B2-3B5DDE7714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8393</Words>
  <Application>Microsoft Office PowerPoint</Application>
  <PresentationFormat>Widescreen</PresentationFormat>
  <Paragraphs>1259</Paragraphs>
  <Slides>176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176</vt:i4>
      </vt:variant>
    </vt:vector>
  </HeadingPairs>
  <TitlesOfParts>
    <vt:vector size="192" baseType="lpstr">
      <vt:lpstr>Arial</vt:lpstr>
      <vt:lpstr>Calibri</vt:lpstr>
      <vt:lpstr>Century Gothic</vt:lpstr>
      <vt:lpstr>Courier New</vt:lpstr>
      <vt:lpstr>Garamond</vt:lpstr>
      <vt:lpstr>Impact</vt:lpstr>
      <vt:lpstr>JetBrains Mono</vt:lpstr>
      <vt:lpstr>Lato</vt:lpstr>
      <vt:lpstr>Lato Black</vt:lpstr>
      <vt:lpstr>Monaco</vt:lpstr>
      <vt:lpstr>Open Sans Light</vt:lpstr>
      <vt:lpstr>Tahoma</vt:lpstr>
      <vt:lpstr>Wingdings</vt:lpstr>
      <vt:lpstr>Wingdings 3</vt:lpstr>
      <vt:lpstr>x-locale-heading-primary</vt:lpstr>
      <vt:lpstr>Wisp</vt:lpstr>
      <vt:lpstr>Web programiranje</vt:lpstr>
      <vt:lpstr>Radna verzija</vt:lpstr>
      <vt:lpstr>Uvod</vt:lpstr>
      <vt:lpstr>Uvod</vt:lpstr>
      <vt:lpstr>Desktop i Web aplikacije</vt:lpstr>
      <vt:lpstr>Arhitektura Web aplikacija</vt:lpstr>
      <vt:lpstr>Klijent strana Web aplikacije</vt:lpstr>
      <vt:lpstr>Evolucija web klijenta</vt:lpstr>
      <vt:lpstr>Server strana</vt:lpstr>
      <vt:lpstr>Protokoli</vt:lpstr>
      <vt:lpstr>HTTP protokol</vt:lpstr>
      <vt:lpstr>Klijentske tehnologije</vt:lpstr>
      <vt:lpstr>Klijentske tehnologije</vt:lpstr>
      <vt:lpstr>Progresivno poboljšanje</vt:lpstr>
      <vt:lpstr>Progresivno poboljšanje</vt:lpstr>
      <vt:lpstr>Progresivno poboljšanje</vt:lpstr>
      <vt:lpstr>Principi izrade HTML strane</vt:lpstr>
      <vt:lpstr>Responsive design</vt:lpstr>
      <vt:lpstr>Principi</vt:lpstr>
      <vt:lpstr>Grid</vt:lpstr>
      <vt:lpstr>HTML</vt:lpstr>
      <vt:lpstr>Podela </vt:lpstr>
      <vt:lpstr>Osnovi HTML-a</vt:lpstr>
      <vt:lpstr>CSS – Cascading Style Sheets</vt:lpstr>
      <vt:lpstr>PowerPoint Presentation</vt:lpstr>
      <vt:lpstr>Struktura HTML dokumenta</vt:lpstr>
      <vt:lpstr>Pisanje elemenata</vt:lpstr>
      <vt:lpstr>PowerPoint Presentation</vt:lpstr>
      <vt:lpstr>PowerPoint Presentation</vt:lpstr>
      <vt:lpstr>Primer</vt:lpstr>
      <vt:lpstr>HTML i CSS</vt:lpstr>
      <vt:lpstr>Osnovne kategorije CSS objekta</vt:lpstr>
      <vt:lpstr>Deklarisanje stilova</vt:lpstr>
      <vt:lpstr>Deklaracija u eksternom fajlu</vt:lpstr>
      <vt:lpstr>Kako selektovati elemente u CSS-u?</vt:lpstr>
      <vt:lpstr>Selekcijom tipova</vt:lpstr>
      <vt:lpstr>Selekcijom klasa</vt:lpstr>
      <vt:lpstr>Selekcijom ID-a</vt:lpstr>
      <vt:lpstr>Selekcijom atributa</vt:lpstr>
      <vt:lpstr>Nasleđivanje stilova</vt:lpstr>
      <vt:lpstr>Nasleđivanje stilova - primer</vt:lpstr>
      <vt:lpstr>Forme</vt:lpstr>
      <vt:lpstr>Elementi za formulare</vt:lpstr>
      <vt:lpstr>INPUT element</vt:lpstr>
      <vt:lpstr>Primer</vt:lpstr>
      <vt:lpstr>Pravila pisanja HTML5</vt:lpstr>
      <vt:lpstr>Semantički elementi</vt:lpstr>
      <vt:lpstr>Article, Section ili Div</vt:lpstr>
      <vt:lpstr>Aside</vt:lpstr>
      <vt:lpstr>Nav</vt:lpstr>
      <vt:lpstr>Javascript</vt:lpstr>
      <vt:lpstr>Šta je Javascript?</vt:lpstr>
      <vt:lpstr>Karakteristike</vt:lpstr>
      <vt:lpstr>Karakteristike</vt:lpstr>
      <vt:lpstr>Gde staviti Javascript kod?</vt:lpstr>
      <vt:lpstr>Eksterne skripte</vt:lpstr>
      <vt:lpstr>Promenljive</vt:lpstr>
      <vt:lpstr>Funkcije</vt:lpstr>
      <vt:lpstr>Deklaracija funkcije</vt:lpstr>
      <vt:lpstr>Funkcijski izraz</vt:lpstr>
      <vt:lpstr>Closures</vt:lpstr>
      <vt:lpstr>Stek izvršenja (execution stack)</vt:lpstr>
      <vt:lpstr>Kontekst izvršenja funkcije</vt:lpstr>
      <vt:lpstr>Closures i kontekst izvršenja funkcije</vt:lpstr>
      <vt:lpstr>Closure i enkapsulacija promenljivih</vt:lpstr>
      <vt:lpstr>IIFE (Immediately Invoked Function Execution)</vt:lpstr>
      <vt:lpstr>Događaji na Web strani</vt:lpstr>
      <vt:lpstr>Poziv funkcije pri obradi događaja</vt:lpstr>
      <vt:lpstr>PowerPoint Presentation</vt:lpstr>
      <vt:lpstr>OOP u Javascriptu</vt:lpstr>
      <vt:lpstr>Objektno orijentisani koncepti</vt:lpstr>
      <vt:lpstr>Prototip</vt:lpstr>
      <vt:lpstr>Izgled ES5 klase</vt:lpstr>
      <vt:lpstr>Konstruktorske funkcije</vt:lpstr>
      <vt:lpstr>Nasleđivanje</vt:lpstr>
      <vt:lpstr>DOM</vt:lpstr>
      <vt:lpstr>Šta je DOM?</vt:lpstr>
      <vt:lpstr>Dokument stablo</vt:lpstr>
      <vt:lpstr>Pretraga elemenata</vt:lpstr>
      <vt:lpstr>Bitniji atributi HTML objekta</vt:lpstr>
      <vt:lpstr>Dodavanje novih HTML elemenata</vt:lpstr>
      <vt:lpstr>Kreiranje novog HTML elementa</vt:lpstr>
      <vt:lpstr>Definisanje atributa</vt:lpstr>
      <vt:lpstr>Dodavanje elementa Web strani</vt:lpstr>
      <vt:lpstr>JS i DOM hierarhije</vt:lpstr>
      <vt:lpstr>PowerPoint Presentation</vt:lpstr>
      <vt:lpstr>DOM-&gt;JS</vt:lpstr>
      <vt:lpstr>Module pattern</vt:lpstr>
      <vt:lpstr>Typescript</vt:lpstr>
      <vt:lpstr>Typescript</vt:lpstr>
      <vt:lpstr>Klase</vt:lpstr>
      <vt:lpstr>Nasleđivanje</vt:lpstr>
      <vt:lpstr>Šabloni</vt:lpstr>
      <vt:lpstr>Klijent server komunikacija</vt:lpstr>
      <vt:lpstr>Modeli klient-server komunikacije </vt:lpstr>
      <vt:lpstr>Modeli komunikacije između servera</vt:lpstr>
      <vt:lpstr>HTTP i WebSocket</vt:lpstr>
      <vt:lpstr>Websocket protokol</vt:lpstr>
      <vt:lpstr>WebRTC</vt:lpstr>
      <vt:lpstr>Slanje podataka serveru preko HTTP-a</vt:lpstr>
      <vt:lpstr>Slanje podataka serveru preko HTTP-a</vt:lpstr>
      <vt:lpstr>AJAX (Asynchronous JavaScript and XML)</vt:lpstr>
      <vt:lpstr>CORS</vt:lpstr>
      <vt:lpstr>CORS</vt:lpstr>
      <vt:lpstr>Formati odgovora servera</vt:lpstr>
      <vt:lpstr>XML</vt:lpstr>
      <vt:lpstr>XML</vt:lpstr>
      <vt:lpstr>Sintaksa XML-a</vt:lpstr>
      <vt:lpstr>XML Namespaces</vt:lpstr>
      <vt:lpstr>XML Namespaces</vt:lpstr>
      <vt:lpstr>Obrada XML dokumenta</vt:lpstr>
      <vt:lpstr>Primer SAX-a</vt:lpstr>
      <vt:lpstr>Povezane tehnologije</vt:lpstr>
      <vt:lpstr>PowerPoint Presentation</vt:lpstr>
      <vt:lpstr>DTD (Document Type Definition)</vt:lpstr>
      <vt:lpstr>DTD Primer 2</vt:lpstr>
      <vt:lpstr>XML Schema</vt:lpstr>
      <vt:lpstr>XPath (XML Path language)</vt:lpstr>
      <vt:lpstr>XSL (eXtensible Stylesheet Language)</vt:lpstr>
      <vt:lpstr>XML u HTML</vt:lpstr>
      <vt:lpstr>JSON</vt:lpstr>
      <vt:lpstr>JSON (Java Script Object Notation)</vt:lpstr>
      <vt:lpstr>JSON vs XML</vt:lpstr>
      <vt:lpstr>Upotreba JSON-a</vt:lpstr>
      <vt:lpstr>Serverske tehnologije</vt:lpstr>
      <vt:lpstr>Klasična arhitektura Web aplikacija</vt:lpstr>
      <vt:lpstr>Web serveri</vt:lpstr>
      <vt:lpstr>Web server</vt:lpstr>
      <vt:lpstr>Troslojna arhitektura Web aplikacije</vt:lpstr>
      <vt:lpstr>Prezentacioni sloj</vt:lpstr>
      <vt:lpstr>ORM  </vt:lpstr>
      <vt:lpstr>Raspoređivanje opterećenja  (Load balancing)</vt:lpstr>
      <vt:lpstr>Računarstvo u oblaku (Cloud computing)</vt:lpstr>
      <vt:lpstr>As-a-Service podela</vt:lpstr>
      <vt:lpstr>Serverless arhitektura</vt:lpstr>
      <vt:lpstr>Web servisi</vt:lpstr>
      <vt:lpstr>Primeri</vt:lpstr>
      <vt:lpstr>RPC (Remote Procedure Call ) koncept</vt:lpstr>
      <vt:lpstr>Vrste Web servisa</vt:lpstr>
      <vt:lpstr>SOAP Web servisi</vt:lpstr>
      <vt:lpstr>Proxy klase</vt:lpstr>
      <vt:lpstr>WSDL (Web Services Description Language)</vt:lpstr>
      <vt:lpstr>WSDL</vt:lpstr>
      <vt:lpstr>SOAP</vt:lpstr>
      <vt:lpstr>SOAP</vt:lpstr>
      <vt:lpstr>RESTful servisi</vt:lpstr>
      <vt:lpstr>RESTful servisi</vt:lpstr>
      <vt:lpstr>RESTful servisi</vt:lpstr>
      <vt:lpstr>GraphQL</vt:lpstr>
      <vt:lpstr>GraphQL</vt:lpstr>
      <vt:lpstr>gRPC</vt:lpstr>
      <vt:lpstr>Mikroservisi</vt:lpstr>
      <vt:lpstr>Monolitna arhitektura</vt:lpstr>
      <vt:lpstr>Mikroservis arhitektura</vt:lpstr>
      <vt:lpstr>Mikroservis arhitektura</vt:lpstr>
      <vt:lpstr>Protokoli za arhitekture vođene događajima</vt:lpstr>
      <vt:lpstr>Hypervisor (hardverska virtualizacija)</vt:lpstr>
      <vt:lpstr>Kontejneri (OS virtualizacija)</vt:lpstr>
      <vt:lpstr>Docker</vt:lpstr>
      <vt:lpstr>PowerPoint Presentation</vt:lpstr>
      <vt:lpstr>Docker Image</vt:lpstr>
      <vt:lpstr>Perzistencija u Dockeru</vt:lpstr>
      <vt:lpstr>Docker Swarm</vt:lpstr>
      <vt:lpstr>Kubernetes</vt:lpstr>
      <vt:lpstr>Kubernetes komponente</vt:lpstr>
      <vt:lpstr>PowerPoint Presentation</vt:lpstr>
      <vt:lpstr>PowerPoint Presentation</vt:lpstr>
      <vt:lpstr>SPA (Single Page Apps)</vt:lpstr>
      <vt:lpstr>SPA aplikacije</vt:lpstr>
      <vt:lpstr>Progresivne Web Aplikacije</vt:lpstr>
      <vt:lpstr>Progresivne Web Aplikacije</vt:lpstr>
      <vt:lpstr>Web Assembly (WASM)</vt:lpstr>
      <vt:lpstr>Javascript VM i Web Assembly</vt:lpstr>
      <vt:lpstr>Blazor</vt:lpstr>
      <vt:lpstr>Blazor Server</vt:lpstr>
      <vt:lpstr>Dalji razvoj Web programiranja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2020-11-04T10:21:40Z</dcterms:created>
  <dcterms:modified xsi:type="dcterms:W3CDTF">2020-12-30T12:24:25Z</dcterms:modified>
</cp:coreProperties>
</file>